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4" r:id="rId2"/>
    <p:sldId id="290" r:id="rId3"/>
    <p:sldId id="278" r:id="rId4"/>
    <p:sldId id="282" r:id="rId5"/>
    <p:sldId id="291" r:id="rId6"/>
    <p:sldId id="292" r:id="rId7"/>
    <p:sldId id="293" r:id="rId8"/>
    <p:sldId id="294" r:id="rId9"/>
    <p:sldId id="295" r:id="rId10"/>
    <p:sldId id="297" r:id="rId11"/>
    <p:sldId id="299" r:id="rId12"/>
    <p:sldId id="316" r:id="rId13"/>
    <p:sldId id="298" r:id="rId14"/>
    <p:sldId id="300" r:id="rId15"/>
    <p:sldId id="301" r:id="rId16"/>
    <p:sldId id="302" r:id="rId17"/>
    <p:sldId id="303" r:id="rId18"/>
    <p:sldId id="304" r:id="rId19"/>
    <p:sldId id="314" r:id="rId20"/>
    <p:sldId id="307" r:id="rId21"/>
    <p:sldId id="308" r:id="rId22"/>
    <p:sldId id="309" r:id="rId23"/>
    <p:sldId id="311" r:id="rId24"/>
    <p:sldId id="313" r:id="rId25"/>
    <p:sldId id="315" r:id="rId26"/>
    <p:sldId id="317" r:id="rId27"/>
    <p:sldId id="312" r:id="rId28"/>
    <p:sldId id="318" r:id="rId29"/>
    <p:sldId id="326" r:id="rId30"/>
    <p:sldId id="319" r:id="rId31"/>
    <p:sldId id="320" r:id="rId32"/>
    <p:sldId id="273" r:id="rId33"/>
  </p:sldIdLst>
  <p:sldSz cx="13428663" cy="7559675"/>
  <p:notesSz cx="6811963" cy="9942513"/>
  <p:defaultTextStyle>
    <a:defPPr>
      <a:defRPr lang="nl-NL"/>
    </a:defPPr>
    <a:lvl1pPr algn="l" defTabSz="10064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03238" indent="-46038" algn="l" defTabSz="10064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06475" indent="-92075" algn="l" defTabSz="10064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09713" indent="-138113" algn="l" defTabSz="10064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14538" indent="-185738" algn="l" defTabSz="10064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2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1"/>
    <a:srgbClr val="00AAC5"/>
    <a:srgbClr val="5B9BD5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57" autoAdjust="0"/>
    <p:restoredTop sz="93840" autoAdjust="0"/>
  </p:normalViewPr>
  <p:slideViewPr>
    <p:cSldViewPr snapToGrid="0">
      <p:cViewPr varScale="1">
        <p:scale>
          <a:sx n="59" d="100"/>
          <a:sy n="59" d="100"/>
        </p:scale>
        <p:origin x="60" y="96"/>
      </p:cViewPr>
      <p:guideLst>
        <p:guide orient="horz" pos="2381"/>
        <p:guide pos="42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82" y="-9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729E3EC-65A4-4320-84E9-DA1D1B90D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2494" cy="497126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 defTabSz="10167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98E97B-73AF-43A5-8E02-117ED105C2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861" y="1"/>
            <a:ext cx="2952494" cy="497126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 defTabSz="1016763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8A0156-6103-46A8-BBDC-47BD082BE59C}" type="datetimeFigureOut">
              <a:rPr lang="fi-FI"/>
              <a:pPr>
                <a:defRPr/>
              </a:pPr>
              <a:t>26.1.2022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78B46E-16B0-426E-95F7-E8F2C6F82C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52494" cy="49712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 defTabSz="10167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825DEF8-57EC-429E-B7E7-C30926FF78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861" y="9443789"/>
            <a:ext cx="2952494" cy="497126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 defTabSz="1016763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11CC56-D45D-42D6-8F45-95562890A3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00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3F4395D-1132-4547-86DB-C1772B91F2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494" cy="49872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 defTabSz="10167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2F7B71-1012-452E-A877-12378AAE17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7861" y="0"/>
            <a:ext cx="2952494" cy="49872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 defTabSz="1016763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726A2B-6474-4BAD-8932-1CC4E8594B3D}" type="datetimeFigureOut">
              <a:rPr lang="nl-NL"/>
              <a:pPr>
                <a:defRPr/>
              </a:pPr>
              <a:t>26-1-2022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254C61E6-9D3F-441C-8256-6209664161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64237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0518DB01-18D1-47F9-A318-AA95CA23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840" y="4784236"/>
            <a:ext cx="5448284" cy="3916263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4AFD5B-302D-4366-855D-15492EED1B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3789"/>
            <a:ext cx="2952494" cy="49872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 defTabSz="10167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4A879-19D4-4575-8DED-0539788E8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7861" y="9443789"/>
            <a:ext cx="2952494" cy="49872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 defTabSz="1016763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99B6B8-25C5-4F6E-952D-0361F9856F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195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0647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238" algn="l" defTabSz="100647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6475" algn="l" defTabSz="100647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9713" algn="l" defTabSz="100647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4538" algn="l" defTabSz="100647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8486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6pPr>
    <a:lvl7pPr marL="3022183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7pPr>
    <a:lvl8pPr marL="3525881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8pPr>
    <a:lvl9pPr marL="4029578" algn="l" defTabSz="1007394" rtl="0" eaLnBrk="1" latinLnBrk="0" hangingPunct="1">
      <a:defRPr sz="13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08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uuttu.keksit.fi/uploads/images/6/2/4/1/6241/3b1e1a8e5e20ce264f88abe909aba162.jpg">
            <a:extLst>
              <a:ext uri="{FF2B5EF4-FFF2-40B4-BE49-F238E27FC236}">
                <a16:creationId xmlns:a16="http://schemas.microsoft.com/office/drawing/2014/main" id="{52EE0512-582F-4623-ACE1-DFF388761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1549400"/>
            <a:ext cx="10367963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1">
            <a:extLst>
              <a:ext uri="{FF2B5EF4-FFF2-40B4-BE49-F238E27FC236}">
                <a16:creationId xmlns:a16="http://schemas.microsoft.com/office/drawing/2014/main" id="{AC344877-632D-457C-9673-25B79A6724B2}"/>
              </a:ext>
            </a:extLst>
          </p:cNvPr>
          <p:cNvSpPr/>
          <p:nvPr userDrawn="1"/>
        </p:nvSpPr>
        <p:spPr>
          <a:xfrm>
            <a:off x="10375900" y="1549400"/>
            <a:ext cx="3067050" cy="6022975"/>
          </a:xfrm>
          <a:prstGeom prst="rect">
            <a:avLst/>
          </a:prstGeom>
          <a:solidFill>
            <a:srgbClr val="005DA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73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983"/>
          </a:p>
        </p:txBody>
      </p:sp>
      <p:sp>
        <p:nvSpPr>
          <p:cNvPr id="6" name="Heading background">
            <a:extLst>
              <a:ext uri="{FF2B5EF4-FFF2-40B4-BE49-F238E27FC236}">
                <a16:creationId xmlns:a16="http://schemas.microsoft.com/office/drawing/2014/main" id="{414AB73B-0BBA-4C52-A764-FAD39EAF0144}"/>
              </a:ext>
            </a:extLst>
          </p:cNvPr>
          <p:cNvSpPr/>
          <p:nvPr userDrawn="1"/>
        </p:nvSpPr>
        <p:spPr>
          <a:xfrm>
            <a:off x="0" y="0"/>
            <a:ext cx="10350500" cy="151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73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983"/>
          </a:p>
        </p:txBody>
      </p:sp>
      <p:sp>
        <p:nvSpPr>
          <p:cNvPr id="7" name="Driehoek 2">
            <a:extLst>
              <a:ext uri="{FF2B5EF4-FFF2-40B4-BE49-F238E27FC236}">
                <a16:creationId xmlns:a16="http://schemas.microsoft.com/office/drawing/2014/main" id="{07223CEF-F38B-4C9B-A1BF-5C3567737CF9}"/>
              </a:ext>
            </a:extLst>
          </p:cNvPr>
          <p:cNvSpPr/>
          <p:nvPr userDrawn="1"/>
        </p:nvSpPr>
        <p:spPr>
          <a:xfrm rot="5400000">
            <a:off x="10301288" y="5327650"/>
            <a:ext cx="266700" cy="130175"/>
          </a:xfrm>
          <a:prstGeom prst="triangle">
            <a:avLst>
              <a:gd name="adj" fmla="val 507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73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983"/>
          </a:p>
        </p:txBody>
      </p:sp>
      <p:sp>
        <p:nvSpPr>
          <p:cNvPr id="8" name="Tekstvak 3">
            <a:extLst>
              <a:ext uri="{FF2B5EF4-FFF2-40B4-BE49-F238E27FC236}">
                <a16:creationId xmlns:a16="http://schemas.microsoft.com/office/drawing/2014/main" id="{9A95ED77-385D-4307-A480-3A36B0E7A4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37900" y="5100638"/>
            <a:ext cx="1971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SzPct val="100000"/>
            </a:pPr>
            <a:r>
              <a:rPr lang="nl-NL" altLang="lv-LV" sz="3000" b="1">
                <a:solidFill>
                  <a:srgbClr val="FFFFFF"/>
                </a:solidFill>
              </a:rPr>
              <a:t>Kiwa</a:t>
            </a:r>
          </a:p>
          <a:p>
            <a:pPr eaLnBrk="1" hangingPunct="1">
              <a:lnSpc>
                <a:spcPts val="4000"/>
              </a:lnSpc>
              <a:buSzPct val="100000"/>
            </a:pPr>
            <a:r>
              <a:rPr lang="nl-NL" altLang="lv-LV" sz="3000" b="1">
                <a:solidFill>
                  <a:srgbClr val="FFFFFF"/>
                </a:solidFill>
              </a:rPr>
              <a:t>Asset</a:t>
            </a:r>
          </a:p>
          <a:p>
            <a:pPr eaLnBrk="1" hangingPunct="1">
              <a:lnSpc>
                <a:spcPts val="4000"/>
              </a:lnSpc>
              <a:buSzPct val="100000"/>
            </a:pPr>
            <a:r>
              <a:rPr lang="nl-NL" altLang="lv-LV" sz="3000" b="1">
                <a:solidFill>
                  <a:srgbClr val="FFFFFF"/>
                </a:solidFill>
              </a:rPr>
              <a:t>Health</a:t>
            </a:r>
          </a:p>
        </p:txBody>
      </p:sp>
      <p:sp>
        <p:nvSpPr>
          <p:cNvPr id="9" name="Suorakulmio 6">
            <a:extLst>
              <a:ext uri="{FF2B5EF4-FFF2-40B4-BE49-F238E27FC236}">
                <a16:creationId xmlns:a16="http://schemas.microsoft.com/office/drawing/2014/main" id="{6AD1451D-3977-49E2-9125-D30FA88F4BCC}"/>
              </a:ext>
            </a:extLst>
          </p:cNvPr>
          <p:cNvSpPr/>
          <p:nvPr userDrawn="1"/>
        </p:nvSpPr>
        <p:spPr>
          <a:xfrm>
            <a:off x="8440738" y="15875"/>
            <a:ext cx="3817937" cy="303053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73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983"/>
          </a:p>
        </p:txBody>
      </p:sp>
      <p:sp>
        <p:nvSpPr>
          <p:cNvPr id="35" name="Presenter name placeholder"/>
          <p:cNvSpPr>
            <a:spLocks noGrp="1"/>
          </p:cNvSpPr>
          <p:nvPr>
            <p:ph type="body" sz="quarter" idx="14"/>
          </p:nvPr>
        </p:nvSpPr>
        <p:spPr>
          <a:xfrm>
            <a:off x="11108922" y="3016544"/>
            <a:ext cx="1905600" cy="132060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lv-LV" noProof="0"/>
              <a:t>Rediģēt šablona teksta stilus</a:t>
            </a:r>
          </a:p>
        </p:txBody>
      </p:sp>
      <p:sp>
        <p:nvSpPr>
          <p:cNvPr id="36" name="Title placeholder"/>
          <p:cNvSpPr>
            <a:spLocks noGrp="1"/>
          </p:cNvSpPr>
          <p:nvPr>
            <p:ph type="title"/>
          </p:nvPr>
        </p:nvSpPr>
        <p:spPr>
          <a:xfrm>
            <a:off x="609000" y="476250"/>
            <a:ext cx="7860957" cy="1111812"/>
          </a:xfrm>
        </p:spPr>
        <p:txBody>
          <a:bodyPr anchor="t"/>
          <a:lstStyle>
            <a:lvl1pPr>
              <a:lnSpc>
                <a:spcPts val="5200"/>
              </a:lnSpc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lv-LV" noProof="0"/>
              <a:t>Rediģēt šablona virsraksta stilu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9355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0"/>
              <a:t>Rediģēt šablona virsraksta stilu</a:t>
            </a:r>
            <a:endParaRPr lang="en-US" dirty="0"/>
          </a:p>
        </p:txBody>
      </p:sp>
      <p:sp>
        <p:nvSpPr>
          <p:cNvPr id="10" name="Content placeholder"/>
          <p:cNvSpPr>
            <a:spLocks noGrp="1"/>
          </p:cNvSpPr>
          <p:nvPr>
            <p:ph sz="quarter" idx="13"/>
          </p:nvPr>
        </p:nvSpPr>
        <p:spPr>
          <a:xfrm>
            <a:off x="450000" y="1792800"/>
            <a:ext cx="11581200" cy="4795200"/>
          </a:xfrm>
        </p:spPr>
        <p:txBody>
          <a:bodyPr/>
          <a:lstStyle/>
          <a:p>
            <a:pPr lvl="0"/>
            <a:r>
              <a:rPr lang="lv-LV" noProof="0"/>
              <a:t>Rediģēt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  <a:endParaRPr lang="en-US" noProof="0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0A5D1F52-51B7-4143-BC1B-F95BD8AFAD8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10A5-C5BE-4EBB-B24F-036E78A4C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resentation title placeholder">
            <a:extLst>
              <a:ext uri="{FF2B5EF4-FFF2-40B4-BE49-F238E27FC236}">
                <a16:creationId xmlns:a16="http://schemas.microsoft.com/office/drawing/2014/main" id="{EA514B9C-C157-4D27-8DC6-4F2A64F600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155104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 preferRelativeResize="0"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" y="2580402"/>
            <a:ext cx="10182185" cy="4984774"/>
          </a:xfrm>
          <a:prstGeom prst="rect">
            <a:avLst/>
          </a:prstGeom>
          <a:ln>
            <a:noFill/>
          </a:ln>
        </p:spPr>
      </p:pic>
      <p:sp>
        <p:nvSpPr>
          <p:cNvPr id="24" name="Rectangle 23"/>
          <p:cNvSpPr/>
          <p:nvPr userDrawn="1"/>
        </p:nvSpPr>
        <p:spPr>
          <a:xfrm>
            <a:off x="10182999" y="3013624"/>
            <a:ext cx="3245664" cy="4829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-4117" y="10103"/>
            <a:ext cx="10129999" cy="2564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-29728" y="2574986"/>
            <a:ext cx="90282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426" y="1070987"/>
            <a:ext cx="3650363" cy="2990255"/>
          </a:xfrm>
          <a:prstGeom prst="rect">
            <a:avLst/>
          </a:prstGeom>
        </p:spPr>
      </p:pic>
      <p:sp>
        <p:nvSpPr>
          <p:cNvPr id="29" name="Isosceles Triangle 28"/>
          <p:cNvSpPr/>
          <p:nvPr userDrawn="1"/>
        </p:nvSpPr>
        <p:spPr>
          <a:xfrm rot="5400000">
            <a:off x="10099757" y="5463569"/>
            <a:ext cx="310896" cy="155448"/>
          </a:xfrm>
          <a:prstGeom prst="triangle">
            <a:avLst>
              <a:gd name="adj" fmla="val 56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oter Placeholder 5"/>
          <p:cNvSpPr txBox="1">
            <a:spLocks/>
          </p:cNvSpPr>
          <p:nvPr userDrawn="1"/>
        </p:nvSpPr>
        <p:spPr>
          <a:xfrm>
            <a:off x="34493" y="5479409"/>
            <a:ext cx="259079" cy="25907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685733" rtl="0" eaLnBrk="1" latinLnBrk="0" hangingPunct="1">
              <a:defRPr sz="1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[presentation title] via &gt;Insert &gt;Header &amp; Footer</a:t>
            </a:r>
          </a:p>
        </p:txBody>
      </p:sp>
      <p:sp>
        <p:nvSpPr>
          <p:cNvPr id="32" name="Slide Number Placeholder 7"/>
          <p:cNvSpPr txBox="1">
            <a:spLocks/>
          </p:cNvSpPr>
          <p:nvPr userDrawn="1"/>
        </p:nvSpPr>
        <p:spPr>
          <a:xfrm>
            <a:off x="-288807" y="5479409"/>
            <a:ext cx="259079" cy="25907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685733" rtl="0" eaLnBrk="1" latinLnBrk="0" hangingPunct="1">
              <a:defRPr sz="100" b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304153-AB0A-48EF-9773-766B89829996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577534" y="455213"/>
            <a:ext cx="8932928" cy="1269488"/>
          </a:xfrm>
        </p:spPr>
        <p:txBody>
          <a:bodyPr anchor="b"/>
          <a:lstStyle>
            <a:lvl1pPr algn="l">
              <a:lnSpc>
                <a:spcPts val="3538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4211" y="1926721"/>
            <a:ext cx="8222548" cy="471524"/>
          </a:xfrm>
        </p:spPr>
        <p:txBody>
          <a:bodyPr/>
          <a:lstStyle>
            <a:lvl1pPr marL="0" indent="0" algn="l">
              <a:lnSpc>
                <a:spcPts val="12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spcAft>
                <a:spcPts val="600"/>
              </a:spcAft>
            </a:pPr>
            <a:r>
              <a:rPr lang="lv-LV" sz="1400" dirty="0" err="1"/>
              <a:t>Subtitle</a:t>
            </a:r>
            <a:r>
              <a:rPr lang="lv-LV" sz="1400" dirty="0"/>
              <a:t>/ vai autors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0172848" y="3886200"/>
            <a:ext cx="10151" cy="39352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Slogan"/>
          <p:cNvSpPr txBox="1"/>
          <p:nvPr userDrawn="1"/>
        </p:nvSpPr>
        <p:spPr>
          <a:xfrm>
            <a:off x="10814202" y="3886185"/>
            <a:ext cx="209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noProof="1">
                <a:solidFill>
                  <a:schemeClr val="bg1"/>
                </a:solidFill>
              </a:rPr>
              <a:t>Kiwa Inspecta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812" y="5448433"/>
            <a:ext cx="1492801" cy="12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1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70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Content placeholder"/>
          <p:cNvSpPr>
            <a:spLocks noGrp="1"/>
          </p:cNvSpPr>
          <p:nvPr>
            <p:ph sz="quarter" idx="17"/>
          </p:nvPr>
        </p:nvSpPr>
        <p:spPr>
          <a:xfrm>
            <a:off x="450000" y="1792800"/>
            <a:ext cx="11646750" cy="4795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2D0D14F-2390-46AB-B8F9-FBCE46A4A24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8DF7-3E39-42CD-9BB3-A86A61608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AA48AF61-79E8-41F7-9531-B5B202073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SĒRIJAS 103 ĒKU IZPĒTE</a:t>
            </a:r>
          </a:p>
        </p:txBody>
      </p:sp>
      <p:sp>
        <p:nvSpPr>
          <p:cNvPr id="6" name="Brand name">
            <a:extLst>
              <a:ext uri="{FF2B5EF4-FFF2-40B4-BE49-F238E27FC236}">
                <a16:creationId xmlns:a16="http://schemas.microsoft.com/office/drawing/2014/main" id="{1E640AD4-F7F1-4FE0-8428-99FB7E9E9EE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Kiwa Inspecta</a:t>
            </a:r>
          </a:p>
        </p:txBody>
      </p:sp>
    </p:spTree>
    <p:extLst>
      <p:ext uri="{BB962C8B-B14F-4D97-AF65-F5344CB8AC3E}">
        <p14:creationId xmlns:p14="http://schemas.microsoft.com/office/powerpoint/2010/main" val="373626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/>
          <p:cNvSpPr>
            <a:spLocks noGrp="1"/>
          </p:cNvSpPr>
          <p:nvPr>
            <p:ph type="title"/>
          </p:nvPr>
        </p:nvSpPr>
        <p:spPr>
          <a:xfrm>
            <a:off x="450000" y="271463"/>
            <a:ext cx="9365386" cy="129693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"/>
          <p:cNvSpPr>
            <a:spLocks noGrp="1"/>
          </p:cNvSpPr>
          <p:nvPr>
            <p:ph sz="quarter" idx="14"/>
          </p:nvPr>
        </p:nvSpPr>
        <p:spPr>
          <a:xfrm>
            <a:off x="450000" y="1792800"/>
            <a:ext cx="9364560" cy="4795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10063163" y="0"/>
            <a:ext cx="3365500" cy="68544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nl-NL" noProof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2680F08-60B7-4946-85E5-4986C628CE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81E0-781B-4D8F-B8C1-A494EC6B4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82FEABBF-6182-4B30-AF2C-243DC2F30F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SĒRIJAS 103 ĒKU IZPĒTE</a:t>
            </a:r>
          </a:p>
        </p:txBody>
      </p:sp>
      <p:sp>
        <p:nvSpPr>
          <p:cNvPr id="8" name="Brand name">
            <a:extLst>
              <a:ext uri="{FF2B5EF4-FFF2-40B4-BE49-F238E27FC236}">
                <a16:creationId xmlns:a16="http://schemas.microsoft.com/office/drawing/2014/main" id="{A9220A70-9CD3-41B7-BF65-44CDDF04CEF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Kiwa Inspecta</a:t>
            </a:r>
          </a:p>
        </p:txBody>
      </p:sp>
    </p:spTree>
    <p:extLst>
      <p:ext uri="{BB962C8B-B14F-4D97-AF65-F5344CB8AC3E}">
        <p14:creationId xmlns:p14="http://schemas.microsoft.com/office/powerpoint/2010/main" val="402627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/>
          <p:cNvSpPr>
            <a:spLocks noGrp="1"/>
          </p:cNvSpPr>
          <p:nvPr>
            <p:ph type="title"/>
          </p:nvPr>
        </p:nvSpPr>
        <p:spPr>
          <a:xfrm>
            <a:off x="450000" y="271463"/>
            <a:ext cx="6032612" cy="129693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"/>
          <p:cNvSpPr>
            <a:spLocks noGrp="1"/>
          </p:cNvSpPr>
          <p:nvPr>
            <p:ph sz="quarter" idx="14"/>
          </p:nvPr>
        </p:nvSpPr>
        <p:spPr>
          <a:xfrm>
            <a:off x="450000" y="1792800"/>
            <a:ext cx="6032080" cy="4795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714000" y="0"/>
            <a:ext cx="6714000" cy="68544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nl-NL" noProof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EBCEBBEA-B937-4872-BE2B-DC9EEBC9D7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9E17C-E6A7-4D4B-89DC-DF83A1086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16CF04F-F464-4F8A-ABCD-DFB553BEE8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SĒRIJAS 103 ĒKU IZPĒTE</a:t>
            </a:r>
          </a:p>
        </p:txBody>
      </p:sp>
      <p:sp>
        <p:nvSpPr>
          <p:cNvPr id="8" name="Brand name">
            <a:extLst>
              <a:ext uri="{FF2B5EF4-FFF2-40B4-BE49-F238E27FC236}">
                <a16:creationId xmlns:a16="http://schemas.microsoft.com/office/drawing/2014/main" id="{ECFBA668-4B18-42D8-805F-B21418A6852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Kiwa Inspecta</a:t>
            </a:r>
          </a:p>
        </p:txBody>
      </p:sp>
    </p:spTree>
    <p:extLst>
      <p:ext uri="{BB962C8B-B14F-4D97-AF65-F5344CB8AC3E}">
        <p14:creationId xmlns:p14="http://schemas.microsoft.com/office/powerpoint/2010/main" val="343460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3428000" cy="68544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nl-NL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87A172A0-B1ED-4313-8125-4C64C4A13D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B3E4-20A4-4303-9400-A1405A5E9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A8FD0A9D-2B5F-4309-8F63-A5BD9BABE5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SĒRIJAS 103 ĒKU IZPĒTE</a:t>
            </a:r>
          </a:p>
        </p:txBody>
      </p:sp>
      <p:sp>
        <p:nvSpPr>
          <p:cNvPr id="5" name="Brand name">
            <a:extLst>
              <a:ext uri="{FF2B5EF4-FFF2-40B4-BE49-F238E27FC236}">
                <a16:creationId xmlns:a16="http://schemas.microsoft.com/office/drawing/2014/main" id="{47986269-BA08-42CC-BE60-C0E97DF59BA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Kiwa Inspecta</a:t>
            </a:r>
          </a:p>
        </p:txBody>
      </p:sp>
    </p:spTree>
    <p:extLst>
      <p:ext uri="{BB962C8B-B14F-4D97-AF65-F5344CB8AC3E}">
        <p14:creationId xmlns:p14="http://schemas.microsoft.com/office/powerpoint/2010/main" val="270052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1 placeholder"/>
          <p:cNvSpPr>
            <a:spLocks noGrp="1"/>
          </p:cNvSpPr>
          <p:nvPr>
            <p:ph type="pic" sz="quarter" idx="13"/>
          </p:nvPr>
        </p:nvSpPr>
        <p:spPr>
          <a:xfrm>
            <a:off x="450000" y="450000"/>
            <a:ext cx="6037200" cy="60372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nl-NL" noProof="0"/>
          </a:p>
        </p:txBody>
      </p:sp>
      <p:sp>
        <p:nvSpPr>
          <p:cNvPr id="10" name="Picture 2 placeholder"/>
          <p:cNvSpPr>
            <a:spLocks noGrp="1"/>
          </p:cNvSpPr>
          <p:nvPr>
            <p:ph type="pic" sz="quarter" idx="17"/>
          </p:nvPr>
        </p:nvSpPr>
        <p:spPr>
          <a:xfrm>
            <a:off x="6940800" y="450000"/>
            <a:ext cx="6037200" cy="60372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nl-NL" noProof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6BA9AD8-1131-479D-A4DE-D15F0B35EE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CBC3-173E-4426-9975-54D4DD2E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F85C846B-FA35-4961-8806-1C679D7A14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SĒRIJAS 103 ĒKU IZPĒTE</a:t>
            </a:r>
          </a:p>
        </p:txBody>
      </p:sp>
      <p:sp>
        <p:nvSpPr>
          <p:cNvPr id="6" name="Brand name">
            <a:extLst>
              <a:ext uri="{FF2B5EF4-FFF2-40B4-BE49-F238E27FC236}">
                <a16:creationId xmlns:a16="http://schemas.microsoft.com/office/drawing/2014/main" id="{404978CE-B130-4818-A4A7-0B85092D23A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Kiwa Inspecta</a:t>
            </a:r>
          </a:p>
        </p:txBody>
      </p:sp>
    </p:spTree>
    <p:extLst>
      <p:ext uri="{BB962C8B-B14F-4D97-AF65-F5344CB8AC3E}">
        <p14:creationId xmlns:p14="http://schemas.microsoft.com/office/powerpoint/2010/main" val="179239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1 placeholder"/>
          <p:cNvSpPr>
            <a:spLocks noGrp="1"/>
          </p:cNvSpPr>
          <p:nvPr>
            <p:ph type="pic" sz="quarter" idx="13"/>
          </p:nvPr>
        </p:nvSpPr>
        <p:spPr>
          <a:xfrm>
            <a:off x="450000" y="2910840"/>
            <a:ext cx="2988000" cy="348996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nl-NL" noProof="0"/>
          </a:p>
        </p:txBody>
      </p:sp>
      <p:sp>
        <p:nvSpPr>
          <p:cNvPr id="10" name="Picture 2 placeholder"/>
          <p:cNvSpPr>
            <a:spLocks noGrp="1"/>
          </p:cNvSpPr>
          <p:nvPr>
            <p:ph type="pic" sz="quarter" idx="17"/>
          </p:nvPr>
        </p:nvSpPr>
        <p:spPr>
          <a:xfrm>
            <a:off x="3505200" y="447757"/>
            <a:ext cx="4833938" cy="3590843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nl-NL" noProof="0"/>
          </a:p>
        </p:txBody>
      </p:sp>
      <p:sp>
        <p:nvSpPr>
          <p:cNvPr id="12" name="Picture 3 placeholder"/>
          <p:cNvSpPr>
            <a:spLocks noGrp="1"/>
          </p:cNvSpPr>
          <p:nvPr>
            <p:ph type="pic" sz="quarter" idx="20"/>
          </p:nvPr>
        </p:nvSpPr>
        <p:spPr>
          <a:xfrm>
            <a:off x="3505200" y="4105274"/>
            <a:ext cx="2371725" cy="2290763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nl-NL" noProof="0"/>
          </a:p>
        </p:txBody>
      </p:sp>
      <p:sp>
        <p:nvSpPr>
          <p:cNvPr id="13" name="Picture 4 placeholder"/>
          <p:cNvSpPr>
            <a:spLocks noGrp="1"/>
          </p:cNvSpPr>
          <p:nvPr>
            <p:ph type="pic" sz="quarter" idx="21"/>
          </p:nvPr>
        </p:nvSpPr>
        <p:spPr>
          <a:xfrm>
            <a:off x="8405811" y="447757"/>
            <a:ext cx="4567239" cy="5948281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nl-NL" noProof="0"/>
          </a:p>
        </p:txBody>
      </p:sp>
      <p:sp>
        <p:nvSpPr>
          <p:cNvPr id="14" name="Picture 5 placeholder"/>
          <p:cNvSpPr>
            <a:spLocks noGrp="1"/>
          </p:cNvSpPr>
          <p:nvPr>
            <p:ph type="pic" sz="quarter" idx="22"/>
          </p:nvPr>
        </p:nvSpPr>
        <p:spPr>
          <a:xfrm>
            <a:off x="5924551" y="4105274"/>
            <a:ext cx="2414588" cy="2290763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nl-NL" noProof="0"/>
          </a:p>
        </p:txBody>
      </p:sp>
      <p:sp>
        <p:nvSpPr>
          <p:cNvPr id="5" name="Text placeholder"/>
          <p:cNvSpPr>
            <a:spLocks noGrp="1"/>
          </p:cNvSpPr>
          <p:nvPr>
            <p:ph type="body" sz="quarter" idx="18"/>
          </p:nvPr>
        </p:nvSpPr>
        <p:spPr>
          <a:xfrm>
            <a:off x="449263" y="449262"/>
            <a:ext cx="2989262" cy="2377757"/>
          </a:xfrm>
          <a:solidFill>
            <a:schemeClr val="accent2"/>
          </a:solidFill>
        </p:spPr>
        <p:txBody>
          <a:bodyPr lIns="180000" tIns="18000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79A0B1-B217-4C97-8B58-AF9976359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A0C9-DBC1-491A-884F-3CC791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Presentation title">
            <a:extLst>
              <a:ext uri="{FF2B5EF4-FFF2-40B4-BE49-F238E27FC236}">
                <a16:creationId xmlns:a16="http://schemas.microsoft.com/office/drawing/2014/main" id="{BF0DBFD6-B757-43E7-B066-A44C132F29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SĒRIJAS 103 ĒKU IZPĒTE</a:t>
            </a:r>
          </a:p>
        </p:txBody>
      </p:sp>
      <p:sp>
        <p:nvSpPr>
          <p:cNvPr id="15" name="Brand name">
            <a:extLst>
              <a:ext uri="{FF2B5EF4-FFF2-40B4-BE49-F238E27FC236}">
                <a16:creationId xmlns:a16="http://schemas.microsoft.com/office/drawing/2014/main" id="{F35D72B9-81C5-4F5B-BAE2-970116EF8A0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Kiwa Inspecta</a:t>
            </a:r>
          </a:p>
        </p:txBody>
      </p:sp>
    </p:spTree>
    <p:extLst>
      <p:ext uri="{BB962C8B-B14F-4D97-AF65-F5344CB8AC3E}">
        <p14:creationId xmlns:p14="http://schemas.microsoft.com/office/powerpoint/2010/main" val="98185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FFC5E82D-B84F-43FB-A62E-6C5CFCD48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0E3C-6CFD-4F2F-AFC5-46A184F35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F69C3886-8199-4104-89A3-01C9658F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SĒRIJAS 103 ĒKU IZPĒTE</a:t>
            </a:r>
          </a:p>
        </p:txBody>
      </p:sp>
      <p:sp>
        <p:nvSpPr>
          <p:cNvPr id="5" name="Brand name">
            <a:extLst>
              <a:ext uri="{FF2B5EF4-FFF2-40B4-BE49-F238E27FC236}">
                <a16:creationId xmlns:a16="http://schemas.microsoft.com/office/drawing/2014/main" id="{21C2660B-E69B-4BE5-86FC-9F5494ECC0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Kiwa Inspecta</a:t>
            </a:r>
          </a:p>
        </p:txBody>
      </p:sp>
    </p:spTree>
    <p:extLst>
      <p:ext uri="{BB962C8B-B14F-4D97-AF65-F5344CB8AC3E}">
        <p14:creationId xmlns:p14="http://schemas.microsoft.com/office/powerpoint/2010/main" val="139685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9340BC0F-4086-4E82-B6B9-C76A33E689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55CB-D906-4D31-91E8-B696CA55F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resentation title">
            <a:extLst>
              <a:ext uri="{FF2B5EF4-FFF2-40B4-BE49-F238E27FC236}">
                <a16:creationId xmlns:a16="http://schemas.microsoft.com/office/drawing/2014/main" id="{9C31C210-BBA2-49C6-B74E-5C631EBD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SĒRIJAS 103 ĒKU IZPĒTE</a:t>
            </a:r>
          </a:p>
        </p:txBody>
      </p:sp>
      <p:sp>
        <p:nvSpPr>
          <p:cNvPr id="4" name="Brand name">
            <a:extLst>
              <a:ext uri="{FF2B5EF4-FFF2-40B4-BE49-F238E27FC236}">
                <a16:creationId xmlns:a16="http://schemas.microsoft.com/office/drawing/2014/main" id="{86AEA13C-7919-44B2-863B-B8BBE22D125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Kiwa Inspecta</a:t>
            </a:r>
          </a:p>
        </p:txBody>
      </p:sp>
    </p:spTree>
    <p:extLst>
      <p:ext uri="{BB962C8B-B14F-4D97-AF65-F5344CB8AC3E}">
        <p14:creationId xmlns:p14="http://schemas.microsoft.com/office/powerpoint/2010/main" val="231515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DCE8B0F-E940-4A26-B08E-862D5CBF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271463"/>
            <a:ext cx="11582400" cy="12969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  <a:endParaRPr lang="en-US" noProof="0" dirty="0"/>
          </a:p>
        </p:txBody>
      </p:sp>
      <p:sp>
        <p:nvSpPr>
          <p:cNvPr id="1027" name="Object">
            <a:extLst>
              <a:ext uri="{FF2B5EF4-FFF2-40B4-BE49-F238E27FC236}">
                <a16:creationId xmlns:a16="http://schemas.microsoft.com/office/drawing/2014/main" id="{67E3CC4A-6039-4B2E-91AB-9CBD40F64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793875"/>
            <a:ext cx="115824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fi-FI" altLang="lv-LV"/>
              <a:t>Second level</a:t>
            </a:r>
          </a:p>
          <a:p>
            <a:pPr lvl="2"/>
            <a:r>
              <a:rPr lang="fi-FI" altLang="lv-LV"/>
              <a:t>Third level</a:t>
            </a:r>
          </a:p>
          <a:p>
            <a:pPr lvl="3"/>
            <a:r>
              <a:rPr lang="fi-FI" altLang="lv-LV"/>
              <a:t>Fourth level</a:t>
            </a:r>
          </a:p>
          <a:p>
            <a:pPr lvl="4"/>
            <a:r>
              <a:rPr lang="fi-FI" altLang="lv-LV"/>
              <a:t>Fifth level</a:t>
            </a:r>
          </a:p>
          <a:p>
            <a:pPr lvl="4"/>
            <a:endParaRPr lang="fi-FI" altLang="lv-LV"/>
          </a:p>
          <a:p>
            <a:pPr lvl="4"/>
            <a:endParaRPr lang="en-US" altLang="lv-LV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91AD4BC-D8DD-4507-B998-BBC205303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9263" y="7064375"/>
            <a:ext cx="360362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1007394" eaLnBrk="1" fontAlgn="auto" hangingPunct="1">
              <a:spcBef>
                <a:spcPts val="0"/>
              </a:spcBef>
              <a:spcAft>
                <a:spcPts val="0"/>
              </a:spcAft>
              <a:defRPr sz="1400" noProof="1" dirty="0" smtClean="0">
                <a:solidFill>
                  <a:srgbClr val="6F6F6F"/>
                </a:solidFill>
                <a:latin typeface="+mn-lt"/>
              </a:defRPr>
            </a:lvl1pPr>
          </a:lstStyle>
          <a:p>
            <a:pPr>
              <a:defRPr/>
            </a:pPr>
            <a:fld id="{48EEEE1C-7E98-4B04-9765-B533EC607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984498EB-D7D8-45C4-8B38-0C5952531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675" y="7064375"/>
            <a:ext cx="7199313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1007394" eaLnBrk="1" fontAlgn="auto" hangingPunct="1">
              <a:spcBef>
                <a:spcPts val="0"/>
              </a:spcBef>
              <a:spcAft>
                <a:spcPts val="0"/>
              </a:spcAft>
              <a:defRPr sz="1400" noProof="1">
                <a:solidFill>
                  <a:srgbClr val="6F6F6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SĒRIJAS 103 ĒKU IZPĒTE</a:t>
            </a:r>
          </a:p>
        </p:txBody>
      </p:sp>
      <p:sp>
        <p:nvSpPr>
          <p:cNvPr id="4" name="Brand name">
            <a:extLst>
              <a:ext uri="{FF2B5EF4-FFF2-40B4-BE49-F238E27FC236}">
                <a16:creationId xmlns:a16="http://schemas.microsoft.com/office/drawing/2014/main" id="{60604B4B-B0D5-4686-BEFE-57B0E1D22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4050" y="7045325"/>
            <a:ext cx="1871663" cy="4032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1007394" eaLnBrk="1" fontAlgn="auto" hangingPunct="1">
              <a:spcBef>
                <a:spcPts val="0"/>
              </a:spcBef>
              <a:spcAft>
                <a:spcPts val="0"/>
              </a:spcAft>
              <a:defRPr sz="1400" b="1" noProof="1">
                <a:solidFill>
                  <a:srgbClr val="6F6F6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Kiwa Inspecta</a:t>
            </a:r>
          </a:p>
        </p:txBody>
      </p:sp>
      <p:pic>
        <p:nvPicPr>
          <p:cNvPr id="1031" name="Logo">
            <a:extLst>
              <a:ext uri="{FF2B5EF4-FFF2-40B4-BE49-F238E27FC236}">
                <a16:creationId xmlns:a16="http://schemas.microsoft.com/office/drawing/2014/main" id="{02DC2951-5AE2-42DB-B05D-E136597E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2288" y="7059613"/>
            <a:ext cx="8874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Line">
            <a:extLst>
              <a:ext uri="{FF2B5EF4-FFF2-40B4-BE49-F238E27FC236}">
                <a16:creationId xmlns:a16="http://schemas.microsoft.com/office/drawing/2014/main" id="{EC109F35-E94B-4C57-ADB2-054B1E05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4825"/>
            <a:ext cx="13428663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3" r:id="rId10"/>
    <p:sldLayoutId id="2147483674" r:id="rId11"/>
  </p:sldLayoutIdLst>
  <p:hf hdr="0"/>
  <p:txStyles>
    <p:titleStyle>
      <a:lvl1pPr algn="l" defTabSz="1006475" rtl="0" fontAlgn="base">
        <a:lnSpc>
          <a:spcPts val="5063"/>
        </a:lnSpc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1006475" rtl="0" fontAlgn="base">
        <a:lnSpc>
          <a:spcPts val="5063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2pPr>
      <a:lvl3pPr algn="l" defTabSz="1006475" rtl="0" fontAlgn="base">
        <a:lnSpc>
          <a:spcPts val="5063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3pPr>
      <a:lvl4pPr algn="l" defTabSz="1006475" rtl="0" fontAlgn="base">
        <a:lnSpc>
          <a:spcPts val="5063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4pPr>
      <a:lvl5pPr algn="l" defTabSz="1006475" rtl="0" fontAlgn="base">
        <a:lnSpc>
          <a:spcPts val="5063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5pPr>
      <a:lvl6pPr marL="457200" algn="l" defTabSz="1006475" rtl="0" fontAlgn="base">
        <a:lnSpc>
          <a:spcPts val="5063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6pPr>
      <a:lvl7pPr marL="914400" algn="l" defTabSz="1006475" rtl="0" fontAlgn="base">
        <a:lnSpc>
          <a:spcPts val="5063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7pPr>
      <a:lvl8pPr marL="1371600" algn="l" defTabSz="1006475" rtl="0" fontAlgn="base">
        <a:lnSpc>
          <a:spcPts val="5063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8pPr>
      <a:lvl9pPr marL="1828800" algn="l" defTabSz="1006475" rtl="0" fontAlgn="base">
        <a:lnSpc>
          <a:spcPts val="5063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defTabSz="1006475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■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23900" indent="-361950" algn="l" defTabSz="723900" rtl="0" fontAlgn="base">
        <a:lnSpc>
          <a:spcPts val="36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■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361950" algn="l" defTabSz="1006475" rtl="0" fontAlgn="base">
        <a:lnSpc>
          <a:spcPts val="3600"/>
        </a:lnSpc>
        <a:spcBef>
          <a:spcPct val="0"/>
        </a:spcBef>
        <a:spcAft>
          <a:spcPct val="0"/>
        </a:spcAft>
        <a:buSzPct val="150000"/>
        <a:buFont typeface="Arial" panose="020B0604020202020204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28750" indent="-342900" algn="l" defTabSz="1006475" rtl="0" fontAlgn="base">
        <a:lnSpc>
          <a:spcPts val="3600"/>
        </a:lnSpc>
        <a:spcBef>
          <a:spcPct val="0"/>
        </a:spcBef>
        <a:spcAft>
          <a:spcPct val="0"/>
        </a:spcAft>
        <a:buClr>
          <a:schemeClr val="tx2"/>
        </a:buClr>
        <a:buSzPct val="150000"/>
        <a:buFont typeface="Arial" panose="020B0604020202020204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9250" indent="-190500" algn="l" defTabSz="1006475" rtl="0" fontAlgn="base">
        <a:lnSpc>
          <a:spcPts val="3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6958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314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670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026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56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12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068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424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780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136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4921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28481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microsoft.com/office/2007/relationships/hdphoto" Target="../media/hdphoto4.wdp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microsoft.com/office/2007/relationships/hdphoto" Target="../media/hdphoto6.wdp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microsoft.com/office/2007/relationships/hdphoto" Target="../media/hdphoto8.wdp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5098" y="498763"/>
            <a:ext cx="8932928" cy="1863246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lv-LV" sz="3200" b="1" kern="280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lv-LV" sz="3200" b="1" kern="2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ērijas 103 daudzdzīvokļu dzīvojamo ēku </a:t>
            </a:r>
            <a:br>
              <a:rPr lang="lv-LV" sz="3200" b="1" kern="2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lv-LV" sz="3200" b="1" kern="2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konstrukciju mehāniskās stiprības </a:t>
            </a:r>
            <a:br>
              <a:rPr lang="lv-LV" sz="3200" b="1" kern="2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lv-LV" sz="3200" b="1" kern="28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un stabilitātes izpēte </a:t>
            </a:r>
            <a:br>
              <a:rPr lang="nl-NL" altLang="lv-LV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800" dirty="0"/>
          </a:p>
        </p:txBody>
      </p:sp>
      <p:sp>
        <p:nvSpPr>
          <p:cNvPr id="6" name="Tekstin paikkamerkki 3"/>
          <p:cNvSpPr txBox="1">
            <a:spLocks/>
          </p:cNvSpPr>
          <p:nvPr/>
        </p:nvSpPr>
        <p:spPr>
          <a:xfrm>
            <a:off x="10808148" y="4303066"/>
            <a:ext cx="1905600" cy="1159781"/>
          </a:xfrm>
          <a:prstGeom prst="rect">
            <a:avLst/>
          </a:prstGeom>
        </p:spPr>
        <p:txBody>
          <a:bodyPr/>
          <a:lstStyle>
            <a:lvl1pPr marL="342900" indent="-342900" algn="l" defTabSz="100712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■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3900" indent="-361950" algn="l" defTabSz="72390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■"/>
              <a:tabLst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361950" algn="l" defTabSz="1007120" rtl="0" eaLnBrk="1" latinLnBrk="0" hangingPunct="1">
              <a:lnSpc>
                <a:spcPts val="3600"/>
              </a:lnSpc>
              <a:spcBef>
                <a:spcPts val="0"/>
              </a:spcBef>
              <a:buSzPct val="150000"/>
              <a:buFont typeface="Arial" panose="020B0604020202020204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8750" indent="-342900" algn="l" defTabSz="100712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9250" indent="-190500" algn="l" defTabSz="1007120" rtl="0" eaLnBrk="1" latinLnBrk="0" hangingPunct="1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958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3141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6701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0261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200" b="0" dirty="0">
                <a:solidFill>
                  <a:schemeClr val="bg1"/>
                </a:solidFill>
              </a:rPr>
              <a:t>AS Inspecta Latvia</a:t>
            </a:r>
            <a:br>
              <a:rPr lang="fi-FI" sz="1200" b="0" dirty="0">
                <a:solidFill>
                  <a:schemeClr val="bg1"/>
                </a:solidFill>
              </a:rPr>
            </a:br>
            <a:endParaRPr lang="fi-FI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3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10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277387"/>
            <a:ext cx="11540807" cy="492868"/>
          </a:xfrm>
        </p:spPr>
        <p:txBody>
          <a:bodyPr/>
          <a:lstStyle/>
          <a:p>
            <a:pPr algn="ctr"/>
            <a:r>
              <a:rPr lang="lv-LV" b="1" dirty="0">
                <a:latin typeface="+mn-lt"/>
                <a:cs typeface="Arial" panose="020B0604020202020204" pitchFamily="34" charset="0"/>
              </a:rPr>
              <a:t>Nesošās sienas, pārsedzes</a:t>
            </a:r>
            <a:endParaRPr lang="lv-LV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653409" y="879085"/>
            <a:ext cx="3147066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Būtiskākie bojājumi: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DD999-D159-427A-ABE7-1FC6B2EF0386}"/>
              </a:ext>
            </a:extLst>
          </p:cNvPr>
          <p:cNvSpPr txBox="1"/>
          <p:nvPr/>
        </p:nvSpPr>
        <p:spPr>
          <a:xfrm>
            <a:off x="9510713" y="918465"/>
            <a:ext cx="3351500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lv-LV" sz="1800" dirty="0">
                <a:solidFill>
                  <a:srgbClr val="005DA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Ēka ar a</a:t>
            </a:r>
            <a:r>
              <a:rPr lang="lv-LV" sz="18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tjaunotu fasādi:</a:t>
            </a:r>
            <a:endParaRPr lang="lv-LV" sz="18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3AFE9C-C832-497A-B091-63B1BBAB160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51" y="1313476"/>
            <a:ext cx="3560759" cy="2674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DB84A6-FE65-4531-8FAC-D22C153EC3CA}"/>
              </a:ext>
            </a:extLst>
          </p:cNvPr>
          <p:cNvCxnSpPr/>
          <p:nvPr/>
        </p:nvCxnSpPr>
        <p:spPr>
          <a:xfrm flipH="1" flipV="1">
            <a:off x="2407156" y="2857500"/>
            <a:ext cx="606208" cy="103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A2B43F8-63F1-4631-9ABC-3D83D908601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51" y="4151727"/>
            <a:ext cx="3560758" cy="2670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7B3579-6D1D-4741-8BCD-C48EBFD6000E}"/>
              </a:ext>
            </a:extLst>
          </p:cNvPr>
          <p:cNvSpPr/>
          <p:nvPr/>
        </p:nvSpPr>
        <p:spPr>
          <a:xfrm>
            <a:off x="1278082" y="5164282"/>
            <a:ext cx="1579418" cy="945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Picture 16" descr="A picture containing building, apartment building, outdoor&#10;&#10;Description automatically generated">
            <a:extLst>
              <a:ext uri="{FF2B5EF4-FFF2-40B4-BE49-F238E27FC236}">
                <a16:creationId xmlns:a16="http://schemas.microsoft.com/office/drawing/2014/main" id="{D1E03B85-ED5D-48CD-A421-F1490470CD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253" y="1316287"/>
            <a:ext cx="4011159" cy="2667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44944D-8DFE-4506-BEA8-5D6AA59D00E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751" y="4147090"/>
            <a:ext cx="3560757" cy="26705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668FD39-2C8C-4D9D-8DB5-4AACCEF23F57}"/>
              </a:ext>
            </a:extLst>
          </p:cNvPr>
          <p:cNvSpPr/>
          <p:nvPr/>
        </p:nvSpPr>
        <p:spPr>
          <a:xfrm>
            <a:off x="6130636" y="4639958"/>
            <a:ext cx="955964" cy="1958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4E3DAB-BEBC-4EB0-8B1A-CD909B0EC5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250" y="4147090"/>
            <a:ext cx="4012558" cy="267056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6E2C78-5D57-4E85-BD9C-6902A5D97AEE}"/>
              </a:ext>
            </a:extLst>
          </p:cNvPr>
          <p:cNvCxnSpPr/>
          <p:nvPr/>
        </p:nvCxnSpPr>
        <p:spPr>
          <a:xfrm flipV="1">
            <a:off x="9902536" y="4810991"/>
            <a:ext cx="405246" cy="1662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4BFC87-2CD5-4112-94D8-D07B54653B4B}"/>
              </a:ext>
            </a:extLst>
          </p:cNvPr>
          <p:cNvCxnSpPr/>
          <p:nvPr/>
        </p:nvCxnSpPr>
        <p:spPr>
          <a:xfrm flipV="1">
            <a:off x="9788236" y="5600700"/>
            <a:ext cx="467591" cy="290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932A305-42F4-4C30-BA59-6D0C0DAF6F83}"/>
              </a:ext>
            </a:extLst>
          </p:cNvPr>
          <p:cNvSpPr/>
          <p:nvPr/>
        </p:nvSpPr>
        <p:spPr>
          <a:xfrm rot="19671415" flipH="1">
            <a:off x="9336811" y="5586887"/>
            <a:ext cx="2598142" cy="584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DBC069F-C259-492B-A8C9-E7E25983F613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8751" y="1313476"/>
            <a:ext cx="3560757" cy="2667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3D82FAA-38BF-487F-A28F-AA4FA294A826}"/>
              </a:ext>
            </a:extLst>
          </p:cNvPr>
          <p:cNvSpPr/>
          <p:nvPr/>
        </p:nvSpPr>
        <p:spPr>
          <a:xfrm>
            <a:off x="6483927" y="1943100"/>
            <a:ext cx="106168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76F81-7CE7-45EC-90E0-AAF141B18B6E}"/>
              </a:ext>
            </a:extLst>
          </p:cNvPr>
          <p:cNvSpPr/>
          <p:nvPr/>
        </p:nvSpPr>
        <p:spPr>
          <a:xfrm>
            <a:off x="8755250" y="892155"/>
            <a:ext cx="4011162" cy="30960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FD0300-A1FF-452E-8BD0-D438205BB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61630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11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0" y="423603"/>
            <a:ext cx="12172156" cy="374971"/>
          </a:xfrm>
        </p:spPr>
        <p:txBody>
          <a:bodyPr/>
          <a:lstStyle/>
          <a:p>
            <a:pPr algn="ctr"/>
            <a:r>
              <a:rPr lang="lv-LV" b="1">
                <a:solidFill>
                  <a:srgbClr val="00AAC5"/>
                </a:solidFill>
                <a:latin typeface="+mn-lt"/>
              </a:rPr>
              <a:t>103. </a:t>
            </a:r>
            <a:r>
              <a:rPr lang="lv-LV" b="1" dirty="0">
                <a:solidFill>
                  <a:srgbClr val="00AAC5"/>
                </a:solidFill>
                <a:latin typeface="+mn-lt"/>
              </a:rPr>
              <a:t>sērijas ēku </a:t>
            </a:r>
            <a:r>
              <a:rPr lang="lv-LV" b="1" dirty="0" err="1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pašnesošās</a:t>
            </a:r>
            <a:r>
              <a:rPr lang="lv-LV" b="1" dirty="0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 sienas</a:t>
            </a:r>
            <a:endParaRPr lang="lv-LV" b="1" dirty="0">
              <a:solidFill>
                <a:srgbClr val="00AAC5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449263" y="1016312"/>
            <a:ext cx="1246614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Ēkas sekcijām izbūvētas ārējās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garensienas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keramzītbetona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piekarinātiem paneļiem 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300 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mm biezumā vai gāzbetona piekarinātiem paneļiem 240 mm biezumā. Projekts paredz, ka paneļi liekami uz cementa javas M100.</a:t>
            </a:r>
          </a:p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Apsekošanas laikā novēroti nebūtiski bojājumi - mikroplaisas, izdrupumi un virskārtas bojājumi, kas neietekmē stabilitāti.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Pašnesošo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ārsienu tehniskais stāvoklis ir vērtējams kā apmierinošs</a:t>
            </a:r>
            <a:r>
              <a:rPr lang="lv-LV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lv-LV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593352-81D6-4122-ADF5-7E58D14D238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2491" y="3396092"/>
            <a:ext cx="3985589" cy="298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460454-ECAD-4886-8D22-2857F5CC93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894" y="3401580"/>
            <a:ext cx="4172096" cy="2978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79FCF8-25F2-491C-87A4-44C68307069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8" y="3399966"/>
            <a:ext cx="3985589" cy="29800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96373C-E5D5-442F-9883-DA24171B6D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214572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12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6399"/>
            <a:ext cx="12115799" cy="574676"/>
          </a:xfrm>
        </p:spPr>
        <p:txBody>
          <a:bodyPr/>
          <a:lstStyle/>
          <a:p>
            <a:pPr algn="ctr"/>
            <a:r>
              <a:rPr lang="lv-LV" b="1" dirty="0" err="1">
                <a:solidFill>
                  <a:srgbClr val="00AAC5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lv-LV" b="1" dirty="0" err="1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ertikalitātes</a:t>
            </a:r>
            <a:r>
              <a:rPr lang="lv-LV" b="1" dirty="0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 uzmērījumi</a:t>
            </a:r>
            <a:endParaRPr lang="lv-LV" b="1" dirty="0">
              <a:solidFill>
                <a:srgbClr val="00AAC5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629444" y="4794579"/>
            <a:ext cx="12115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828675" algn="l"/>
              </a:tabLst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Izpētes gaitā ēku ārsienām veikti </a:t>
            </a:r>
            <a:r>
              <a:rPr lang="lv-LV" sz="2400" dirty="0" err="1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vertikalitātes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uzmērījumi</a:t>
            </a:r>
            <a:r>
              <a:rPr lang="lv-LV" sz="24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Visu apsekoto ēku maksimālā novirze no </a:t>
            </a:r>
            <a:r>
              <a:rPr lang="lv-LV" sz="2400" dirty="0" err="1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vertikalitātes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noteikta 63 mm un </a:t>
            </a:r>
            <a:r>
              <a:rPr lang="lv-LV" sz="24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 ēkām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konstatēta novirze &gt;50 mm vismaz vienā mērījumu punktā, tomēr novirzes no </a:t>
            </a:r>
            <a:r>
              <a:rPr lang="lv-LV" sz="2400" dirty="0" err="1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vertikalitātes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lielākoties nepārsniedz 30 mm, kas atbilst </a:t>
            </a:r>
            <a:r>
              <a:rPr lang="az-Cyrl-AZ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СНиП 3.03.01-87 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un Latvijas </a:t>
            </a:r>
            <a:r>
              <a:rPr lang="lv-LV" sz="24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standartā LVS EN 1996-2 noteiktām maksimālajām pieļaujamajām vērtībām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49ACE-9D00-48E2-AEEB-819C0E00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6" y="898168"/>
            <a:ext cx="5319064" cy="3752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12BDAE-3230-46AA-9EC4-B964D578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6" y="898167"/>
            <a:ext cx="2230510" cy="3754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15E7F-8003-426C-9767-721B88E2D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423" y="892156"/>
            <a:ext cx="2417875" cy="375274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0CBBE3-1652-4EE7-B471-701A5B48AC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295896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E28F49-8E5C-42FD-9007-9E4FD3512B0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18" y="4059131"/>
            <a:ext cx="3470981" cy="260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F59F7F-10EC-4F7A-941F-CFBEF83C959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179" y="4034314"/>
            <a:ext cx="3504071" cy="26280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73EC60-4499-48D8-BC47-68DB08C20680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13" y="1044001"/>
            <a:ext cx="3419960" cy="256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266D53-C4F3-450D-8C95-D0900C45352E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9495" y="1034537"/>
            <a:ext cx="3305135" cy="2574434"/>
          </a:xfrm>
          <a:prstGeom prst="rect">
            <a:avLst/>
          </a:prstGeom>
          <a:noFill/>
          <a:ln>
            <a:noFill/>
          </a:ln>
        </p:spPr>
      </p:pic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13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6399"/>
            <a:ext cx="9365386" cy="485757"/>
          </a:xfrm>
        </p:spPr>
        <p:txBody>
          <a:bodyPr/>
          <a:lstStyle/>
          <a:p>
            <a:r>
              <a:rPr lang="lv-LV" b="1" dirty="0">
                <a:solidFill>
                  <a:srgbClr val="00AAC5"/>
                </a:solidFill>
                <a:latin typeface="+mn-lt"/>
              </a:rPr>
              <a:t>Izpēte - </a:t>
            </a:r>
            <a:r>
              <a:rPr lang="lv-LV" b="1" dirty="0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mezglu atsegumi</a:t>
            </a:r>
            <a:endParaRPr lang="lv-LV" b="1" dirty="0">
              <a:solidFill>
                <a:srgbClr val="00AAC5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DD999-D159-427A-ABE7-1FC6B2EF0386}"/>
              </a:ext>
            </a:extLst>
          </p:cNvPr>
          <p:cNvSpPr txBox="1"/>
          <p:nvPr/>
        </p:nvSpPr>
        <p:spPr>
          <a:xfrm>
            <a:off x="7867519" y="899936"/>
            <a:ext cx="5191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Šuvju un savienojuma mezglu metāla elementi  ar nebūtisku virspusēju koroziju, kas neietekmē konstrukciju nestspēju. Pretkorozijas aizsargslānis saglabājies daļēji.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220EE-0F39-438A-BC13-FBBD6FCEADB0}"/>
              </a:ext>
            </a:extLst>
          </p:cNvPr>
          <p:cNvCxnSpPr>
            <a:cxnSpLocks/>
          </p:cNvCxnSpPr>
          <p:nvPr/>
        </p:nvCxnSpPr>
        <p:spPr>
          <a:xfrm>
            <a:off x="5245378" y="2027507"/>
            <a:ext cx="279122" cy="2783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25DEE4-915F-41EA-8298-B0520BEC9515}"/>
              </a:ext>
            </a:extLst>
          </p:cNvPr>
          <p:cNvCxnSpPr>
            <a:cxnSpLocks/>
          </p:cNvCxnSpPr>
          <p:nvPr/>
        </p:nvCxnSpPr>
        <p:spPr>
          <a:xfrm flipH="1">
            <a:off x="5761241" y="2428007"/>
            <a:ext cx="372859" cy="105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122C92F-44CE-4FC1-951E-1848060BB54F}"/>
              </a:ext>
            </a:extLst>
          </p:cNvPr>
          <p:cNvSpPr/>
          <p:nvPr/>
        </p:nvSpPr>
        <p:spPr>
          <a:xfrm>
            <a:off x="449262" y="1017906"/>
            <a:ext cx="7104988" cy="26280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8E7418-73D1-4EA5-BD51-96F970055C90}"/>
              </a:ext>
            </a:extLst>
          </p:cNvPr>
          <p:cNvSpPr/>
          <p:nvPr/>
        </p:nvSpPr>
        <p:spPr>
          <a:xfrm>
            <a:off x="449262" y="4041140"/>
            <a:ext cx="7104988" cy="26280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D7CE27A-3966-45A3-8EBE-AD559DD76A5F}"/>
              </a:ext>
            </a:extLst>
          </p:cNvPr>
          <p:cNvSpPr/>
          <p:nvPr/>
        </p:nvSpPr>
        <p:spPr>
          <a:xfrm>
            <a:off x="3768131" y="2183676"/>
            <a:ext cx="427630" cy="244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E21DA1-6F96-4ABF-A06E-2C136774D8C4}"/>
              </a:ext>
            </a:extLst>
          </p:cNvPr>
          <p:cNvSpPr txBox="1"/>
          <p:nvPr/>
        </p:nvSpPr>
        <p:spPr>
          <a:xfrm>
            <a:off x="7866672" y="2727894"/>
            <a:ext cx="5035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Ārsienu paneļu vertikālo un horizontālo šuvju un savienojumu mezglu tehniskais stāvoklis ir apmierinošs.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B1B33A-2F44-47F1-BBE1-2F0CF8E1A4E0}"/>
              </a:ext>
            </a:extLst>
          </p:cNvPr>
          <p:cNvCxnSpPr/>
          <p:nvPr/>
        </p:nvCxnSpPr>
        <p:spPr>
          <a:xfrm flipH="1" flipV="1">
            <a:off x="2276475" y="5334000"/>
            <a:ext cx="276225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9B75C8-C8F9-4D55-9AD7-5DABEA2509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344816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CBE5DCD-0D92-4D37-8F25-3692D35027D0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1368" y="4032872"/>
            <a:ext cx="3503123" cy="2632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14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6399"/>
            <a:ext cx="9365386" cy="485757"/>
          </a:xfrm>
        </p:spPr>
        <p:txBody>
          <a:bodyPr/>
          <a:lstStyle/>
          <a:p>
            <a:r>
              <a:rPr lang="lv-LV" b="1" dirty="0">
                <a:latin typeface="+mn-lt"/>
                <a:cs typeface="Arial" panose="020B0604020202020204" pitchFamily="34" charset="0"/>
              </a:rPr>
              <a:t>M</a:t>
            </a:r>
            <a:r>
              <a:rPr lang="lv-LV" b="1" dirty="0">
                <a:effectLst/>
                <a:latin typeface="+mn-lt"/>
                <a:cs typeface="Arial" panose="020B0604020202020204" pitchFamily="34" charset="0"/>
              </a:rPr>
              <a:t>ezglu atsegumi</a:t>
            </a:r>
            <a:endParaRPr lang="lv-LV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DD999-D159-427A-ABE7-1FC6B2EF0386}"/>
              </a:ext>
            </a:extLst>
          </p:cNvPr>
          <p:cNvSpPr txBox="1"/>
          <p:nvPr/>
        </p:nvSpPr>
        <p:spPr>
          <a:xfrm>
            <a:off x="7867448" y="997905"/>
            <a:ext cx="4572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Šuvju un savienojuma mezglu metāla elementi ir ar nebūtisku virspusēju koroziju, kas neietekmē stabilitāti un stiprību. 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22C92F-44CE-4FC1-951E-1848060BB54F}"/>
              </a:ext>
            </a:extLst>
          </p:cNvPr>
          <p:cNvSpPr/>
          <p:nvPr/>
        </p:nvSpPr>
        <p:spPr>
          <a:xfrm>
            <a:off x="449258" y="1029305"/>
            <a:ext cx="7104988" cy="26280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214BAA-0F1F-4F55-82C4-B06B818D8B3C}"/>
              </a:ext>
            </a:extLst>
          </p:cNvPr>
          <p:cNvSpPr/>
          <p:nvPr/>
        </p:nvSpPr>
        <p:spPr>
          <a:xfrm>
            <a:off x="1325725" y="1250530"/>
            <a:ext cx="875436" cy="837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/>
          </a:p>
        </p:txBody>
      </p:sp>
      <p:pic>
        <p:nvPicPr>
          <p:cNvPr id="2049" name="Picture 484">
            <a:extLst>
              <a:ext uri="{FF2B5EF4-FFF2-40B4-BE49-F238E27FC236}">
                <a16:creationId xmlns:a16="http://schemas.microsoft.com/office/drawing/2014/main" id="{65007938-823C-4FCB-B48A-1D5DF1223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03" y="1049854"/>
            <a:ext cx="3447793" cy="25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B979B4-3ED9-401A-804C-AE7EEA4A84CB}"/>
              </a:ext>
            </a:extLst>
          </p:cNvPr>
          <p:cNvCxnSpPr>
            <a:cxnSpLocks/>
          </p:cNvCxnSpPr>
          <p:nvPr/>
        </p:nvCxnSpPr>
        <p:spPr>
          <a:xfrm flipH="1" flipV="1">
            <a:off x="2969896" y="1350800"/>
            <a:ext cx="240015" cy="228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00C194-A47F-44D9-9D02-EE918A3B37BD}"/>
              </a:ext>
            </a:extLst>
          </p:cNvPr>
          <p:cNvCxnSpPr>
            <a:cxnSpLocks/>
          </p:cNvCxnSpPr>
          <p:nvPr/>
        </p:nvCxnSpPr>
        <p:spPr>
          <a:xfrm flipH="1" flipV="1">
            <a:off x="2514362" y="1820856"/>
            <a:ext cx="269403" cy="198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8FB1824-7443-4070-A991-9CC8D2BD3FA9}"/>
              </a:ext>
            </a:extLst>
          </p:cNvPr>
          <p:cNvSpPr/>
          <p:nvPr/>
        </p:nvSpPr>
        <p:spPr>
          <a:xfrm>
            <a:off x="2651696" y="2706155"/>
            <a:ext cx="1116431" cy="342764"/>
          </a:xfrm>
          <a:prstGeom prst="wedgeRoundRectCallout">
            <a:avLst>
              <a:gd name="adj1" fmla="val -16380"/>
              <a:gd name="adj2" fmla="val -27173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lv-LV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Nepārsiets mūra fragments</a:t>
            </a:r>
            <a:endParaRPr lang="lv-LV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882916-590E-4DE3-A9F3-59D1D7212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940" y="1049854"/>
            <a:ext cx="3582552" cy="25961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031FB1-FA79-46F4-9FAF-15C80216439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03" y="4041140"/>
            <a:ext cx="3503807" cy="26280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33C07D-B7A1-4874-A0AF-7BB66983DC5D}"/>
              </a:ext>
            </a:extLst>
          </p:cNvPr>
          <p:cNvSpPr/>
          <p:nvPr/>
        </p:nvSpPr>
        <p:spPr>
          <a:xfrm>
            <a:off x="4943475" y="4991100"/>
            <a:ext cx="1019175" cy="1047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88E6E7-F278-409B-B9D5-E4021B0FF8AA}"/>
              </a:ext>
            </a:extLst>
          </p:cNvPr>
          <p:cNvSpPr/>
          <p:nvPr/>
        </p:nvSpPr>
        <p:spPr>
          <a:xfrm>
            <a:off x="1171575" y="4733925"/>
            <a:ext cx="1029586" cy="1133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6175C8-D7FA-40EF-9E42-D43D4E8797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315483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FA49D8A-6988-4C28-B83B-47E939D977E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655" y="1376352"/>
            <a:ext cx="3503535" cy="263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B421F1-A3C6-46CF-B6B0-91E7F825503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263" y="1376352"/>
            <a:ext cx="3456746" cy="25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15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xfrm>
            <a:off x="9579694" y="7062788"/>
            <a:ext cx="1871663" cy="40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86" y="240331"/>
            <a:ext cx="12342290" cy="1138003"/>
          </a:xfrm>
        </p:spPr>
        <p:txBody>
          <a:bodyPr/>
          <a:lstStyle/>
          <a:p>
            <a:r>
              <a:rPr lang="lv-LV" b="1" dirty="0">
                <a:solidFill>
                  <a:srgbClr val="00AAC5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lv-LV" b="1" dirty="0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aneļu betona stiprības pārbaude un </a:t>
            </a:r>
            <a:r>
              <a:rPr lang="lv-LV" b="1" dirty="0" err="1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saduršuvju</a:t>
            </a:r>
            <a:r>
              <a:rPr lang="lv-LV" b="1" dirty="0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 atsegumi</a:t>
            </a:r>
            <a:endParaRPr lang="lv-LV" dirty="0">
              <a:solidFill>
                <a:srgbClr val="00AAC5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DD999-D159-427A-ABE7-1FC6B2EF0386}"/>
              </a:ext>
            </a:extLst>
          </p:cNvPr>
          <p:cNvSpPr txBox="1"/>
          <p:nvPr/>
        </p:nvSpPr>
        <p:spPr>
          <a:xfrm>
            <a:off x="8078897" y="809332"/>
            <a:ext cx="4722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Starpstāvu pārseguma plātņu un nesošo šķērssienu betona stiprība un nestspēja ir atbilstoša Projektam un pietiekama esošo ēkas ekspluatācijas slodžu uzņemšanai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E21DA1-6F96-4ABF-A06E-2C136774D8C4}"/>
              </a:ext>
            </a:extLst>
          </p:cNvPr>
          <p:cNvSpPr txBox="1"/>
          <p:nvPr/>
        </p:nvSpPr>
        <p:spPr>
          <a:xfrm>
            <a:off x="8078897" y="3035447"/>
            <a:ext cx="4826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lv-LV" sz="2400" dirty="0" err="1">
                <a:solidFill>
                  <a:srgbClr val="005DA1"/>
                </a:solidFill>
                <a:ea typeface="Calibri" panose="020F0502020204030204" pitchFamily="34" charset="0"/>
              </a:rPr>
              <a:t>S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tarppaneļu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šuvju blīvējumu tehniskais stāvoklis ir apmierinošs, turpmākai ēkas ekspluatācijai ilgtermiņā un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monolitizēto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savienojumu metāla elementus bez korozijas bojājumiem</a:t>
            </a:r>
            <a:r>
              <a:rPr lang="lv-LV" sz="2400" dirty="0">
                <a:solidFill>
                  <a:srgbClr val="005DA1"/>
                </a:solidFill>
                <a:ea typeface="Calibri" panose="020F0502020204030204" pitchFamily="34" charset="0"/>
              </a:rPr>
              <a:t>, saglabāšanai, 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nepieciešama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starppaneļu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šuvju blīvējumu nomaiņa pilnā apjomā vai arī visu fasāžu siltināšana</a:t>
            </a:r>
            <a:endParaRPr lang="lv-LV" sz="2400" dirty="0">
              <a:solidFill>
                <a:srgbClr val="005DA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D7CE27A-3966-45A3-8EBE-AD559DD76A5F}"/>
              </a:ext>
            </a:extLst>
          </p:cNvPr>
          <p:cNvSpPr/>
          <p:nvPr/>
        </p:nvSpPr>
        <p:spPr>
          <a:xfrm>
            <a:off x="3768131" y="2190010"/>
            <a:ext cx="427630" cy="244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C2D6D8-7F9F-4EB7-BD5D-C92AC8D31F94}"/>
              </a:ext>
            </a:extLst>
          </p:cNvPr>
          <p:cNvSpPr/>
          <p:nvPr/>
        </p:nvSpPr>
        <p:spPr>
          <a:xfrm>
            <a:off x="2000250" y="2085975"/>
            <a:ext cx="1362075" cy="104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C8BCBE-0283-4682-A4A0-4DBBCB56AAF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39" y="4219627"/>
            <a:ext cx="3468370" cy="260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A8198C-F808-45A1-9473-F3EE910A9D2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655" y="4219627"/>
            <a:ext cx="3503535" cy="26274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3F520-4D40-4F7A-8BDE-2870565DB9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279939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16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488933"/>
            <a:ext cx="7803198" cy="419175"/>
          </a:xfrm>
        </p:spPr>
        <p:txBody>
          <a:bodyPr/>
          <a:lstStyle/>
          <a:p>
            <a:r>
              <a:rPr lang="lv-LV" b="1" dirty="0">
                <a:latin typeface="+mn-lt"/>
                <a:cs typeface="Arial" panose="020B0604020202020204" pitchFamily="34" charset="0"/>
              </a:rPr>
              <a:t>Š</a:t>
            </a:r>
            <a:r>
              <a:rPr lang="lv-LV" b="1" dirty="0">
                <a:effectLst/>
                <a:latin typeface="+mn-lt"/>
                <a:cs typeface="Arial" panose="020B0604020202020204" pitchFamily="34" charset="0"/>
              </a:rPr>
              <a:t>uvju hermetizācija</a:t>
            </a:r>
            <a:endParaRPr lang="lv-LV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8252460" y="1499585"/>
            <a:ext cx="461445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Ē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 šuvju hermetizācijas stāvoklis vērtējams 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kā </a:t>
            </a:r>
            <a:r>
              <a:rPr lang="lv-LV" sz="2400" u="sng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daļēji apmierinošs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Konstatēts: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nehermētiski komunikāciju vietu šķērsojumi nesošajās un norobežojošajās konstrukcijās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 err="1">
                <a:solidFill>
                  <a:srgbClr val="005DA1"/>
                </a:solidFill>
                <a:ea typeface="Times New Roman" panose="02020603050405020304" pitchFamily="18" charset="0"/>
              </a:rPr>
              <a:t>saduršuvju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 izrāvumi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h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ermetizācijas nodrošināšanai neatbilstošu materiālu pielietojums, 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PU putas </a:t>
            </a:r>
            <a:r>
              <a:rPr lang="lv-LV" sz="2400" dirty="0" err="1">
                <a:solidFill>
                  <a:srgbClr val="005DA1"/>
                </a:solidFill>
                <a:ea typeface="Times New Roman" panose="02020603050405020304" pitchFamily="18" charset="0"/>
              </a:rPr>
              <a:t>u.c</a:t>
            </a:r>
            <a:endParaRPr lang="lv-LV" sz="2400" dirty="0">
              <a:solidFill>
                <a:srgbClr val="005DA1"/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Picture 2" descr="A picture containing fungus, piece, slice, half&#10;&#10;Description automatically generated">
            <a:extLst>
              <a:ext uri="{FF2B5EF4-FFF2-40B4-BE49-F238E27FC236}">
                <a16:creationId xmlns:a16="http://schemas.microsoft.com/office/drawing/2014/main" id="{04938D4F-1D33-4003-8322-359E1B6640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4103426"/>
            <a:ext cx="3593237" cy="2694928"/>
          </a:xfrm>
          <a:prstGeom prst="rect">
            <a:avLst/>
          </a:prstGeom>
        </p:spPr>
      </p:pic>
      <p:pic>
        <p:nvPicPr>
          <p:cNvPr id="6" name="Picture 5" descr="A picture containing window, building, white&#10;&#10;Description automatically generated">
            <a:extLst>
              <a:ext uri="{FF2B5EF4-FFF2-40B4-BE49-F238E27FC236}">
                <a16:creationId xmlns:a16="http://schemas.microsoft.com/office/drawing/2014/main" id="{2B1A14AA-B0EE-49E6-BBD5-1B970681A9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193" y="4103425"/>
            <a:ext cx="3593237" cy="2694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2DF61E-2544-42BB-9BBC-846E3A89AB87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2" y="1174129"/>
            <a:ext cx="3593237" cy="269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83A0C8-48D1-4567-97FD-44B96B5FABED}"/>
              </a:ext>
            </a:extLst>
          </p:cNvPr>
          <p:cNvPicPr/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193" y="1174129"/>
            <a:ext cx="3593237" cy="2694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E2D9CA-28CF-4219-8DD4-7C9D4B446C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98862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4441505-0837-4307-BBB7-35CFF639895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918" y="1163202"/>
            <a:ext cx="3590954" cy="2696238"/>
          </a:xfrm>
          <a:prstGeom prst="rect">
            <a:avLst/>
          </a:prstGeom>
          <a:noFill/>
          <a:ln>
            <a:noFill/>
          </a:ln>
        </p:spPr>
      </p:pic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17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44" y="320040"/>
            <a:ext cx="5096986" cy="552285"/>
          </a:xfrm>
        </p:spPr>
        <p:txBody>
          <a:bodyPr/>
          <a:lstStyle/>
          <a:p>
            <a:r>
              <a:rPr lang="lv-LV" b="1" dirty="0">
                <a:latin typeface="+mn-lt"/>
                <a:cs typeface="Arial" panose="020B0604020202020204" pitchFamily="34" charset="0"/>
              </a:rPr>
              <a:t>H</a:t>
            </a:r>
            <a:r>
              <a:rPr lang="lv-LV" b="1" dirty="0">
                <a:effectLst/>
                <a:latin typeface="+mn-lt"/>
                <a:cs typeface="Arial" panose="020B0604020202020204" pitchFamily="34" charset="0"/>
              </a:rPr>
              <a:t>idroizolācija</a:t>
            </a:r>
            <a:endParaRPr lang="lv-LV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8647113" y="891576"/>
            <a:ext cx="449230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Apsekoto ēku hidroizolācijas stāvoklis vērtējams 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kā </a:t>
            </a:r>
            <a:r>
              <a:rPr lang="lv-LV" sz="2400" u="sng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daļēji apmierinošs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Konstatētas mitruma infiltrācijas pazīmes 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gar pagraba logiem un nehermētiskiem komunikāciju šķērsojumiem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kāpņu telpā caur jumta konstrukcijām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bēniņos, caur bojātām jumta konstrukcijām,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saduršuvēm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 un lūkām</a:t>
            </a:r>
            <a:endParaRPr lang="lv-LV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E5BE35-6B77-4A96-AF28-DF13DB64195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1163202"/>
            <a:ext cx="3589337" cy="269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D0C2B4-8F14-4CE4-AF1B-17A6802B046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918" y="4092845"/>
            <a:ext cx="3589337" cy="269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C7028A-3CCB-4293-AC97-0788A89DF2F4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4092845"/>
            <a:ext cx="3589337" cy="26966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3492BB-836D-45D4-BB9F-95298AF51A65}"/>
              </a:ext>
            </a:extLst>
          </p:cNvPr>
          <p:cNvSpPr/>
          <p:nvPr/>
        </p:nvSpPr>
        <p:spPr>
          <a:xfrm>
            <a:off x="1724025" y="5895975"/>
            <a:ext cx="1047750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1D860B-C24F-43EE-9B80-20DA5D701624}"/>
              </a:ext>
            </a:extLst>
          </p:cNvPr>
          <p:cNvSpPr/>
          <p:nvPr/>
        </p:nvSpPr>
        <p:spPr>
          <a:xfrm>
            <a:off x="1914525" y="4657725"/>
            <a:ext cx="523875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2E79AC-766D-4370-B5E5-77D48EBBFC68}"/>
              </a:ext>
            </a:extLst>
          </p:cNvPr>
          <p:cNvCxnSpPr/>
          <p:nvPr/>
        </p:nvCxnSpPr>
        <p:spPr>
          <a:xfrm flipV="1">
            <a:off x="1009650" y="2390775"/>
            <a:ext cx="9525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7F66B9-9251-4704-9CB5-A594A145F43E}"/>
              </a:ext>
            </a:extLst>
          </p:cNvPr>
          <p:cNvCxnSpPr/>
          <p:nvPr/>
        </p:nvCxnSpPr>
        <p:spPr>
          <a:xfrm flipH="1" flipV="1">
            <a:off x="2971800" y="2157370"/>
            <a:ext cx="304800" cy="4715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771B5B-393B-488F-AD4F-17CBC84B8DB5}"/>
              </a:ext>
            </a:extLst>
          </p:cNvPr>
          <p:cNvCxnSpPr>
            <a:cxnSpLocks/>
          </p:cNvCxnSpPr>
          <p:nvPr/>
        </p:nvCxnSpPr>
        <p:spPr>
          <a:xfrm flipV="1">
            <a:off x="5057775" y="2747420"/>
            <a:ext cx="219075" cy="4476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F96B4C-5D34-45C6-A6C8-1E38F4768A64}"/>
              </a:ext>
            </a:extLst>
          </p:cNvPr>
          <p:cNvCxnSpPr/>
          <p:nvPr/>
        </p:nvCxnSpPr>
        <p:spPr>
          <a:xfrm flipH="1" flipV="1">
            <a:off x="7467600" y="2509505"/>
            <a:ext cx="190500" cy="300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CF784-9ACF-4D65-B3D3-3D8AC89E2F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1213594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18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91" y="460058"/>
            <a:ext cx="8188750" cy="401638"/>
          </a:xfrm>
        </p:spPr>
        <p:txBody>
          <a:bodyPr/>
          <a:lstStyle/>
          <a:p>
            <a:r>
              <a:rPr lang="lv-LV" b="1" dirty="0">
                <a:solidFill>
                  <a:srgbClr val="00AAC5"/>
                </a:solidFill>
                <a:latin typeface="+mn-lt"/>
                <a:cs typeface="Arial" panose="020B0604020202020204" pitchFamily="34" charset="0"/>
              </a:rPr>
              <a:t>Siltumizolācija</a:t>
            </a:r>
            <a:endParaRPr lang="lv-LV" b="1" dirty="0">
              <a:solidFill>
                <a:srgbClr val="00AAC5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8461816" y="765652"/>
            <a:ext cx="448565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Ē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 siltumizolācijas stāvoklis vērtējams 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kā </a:t>
            </a:r>
            <a:r>
              <a:rPr lang="lv-LV" sz="2400" u="sng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daļēji apmierinošs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mūsdienu energoefektivitātes prasībām neatbilstoši Projekta risinājumi –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keramzīta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siltumizolācijas kārta vai 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bēniņu siltumizolācija ar 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gāzbetona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 plāksnēm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dažām ēkām veikta cokola zonas, gala sienu un bēniņu pārseguma siltināšana.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apsekotas arī atjaunotas - kompleksi siltinātas ēkas </a:t>
            </a:r>
          </a:p>
        </p:txBody>
      </p:sp>
      <p:pic>
        <p:nvPicPr>
          <p:cNvPr id="6" name="Picture 5" descr="A picture containing ground, dirty, stone, cement&#10;&#10;Description automatically generated">
            <a:extLst>
              <a:ext uri="{FF2B5EF4-FFF2-40B4-BE49-F238E27FC236}">
                <a16:creationId xmlns:a16="http://schemas.microsoft.com/office/drawing/2014/main" id="{3AEAB471-1746-40E3-9287-B7C0258A9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75" y="942975"/>
            <a:ext cx="3825705" cy="286927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49BBDF-1F85-4BE5-A69B-B7B28714A710}"/>
              </a:ext>
            </a:extLst>
          </p:cNvPr>
          <p:cNvCxnSpPr/>
          <p:nvPr/>
        </p:nvCxnSpPr>
        <p:spPr>
          <a:xfrm flipV="1">
            <a:off x="2495550" y="2362200"/>
            <a:ext cx="295275" cy="4286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459E1B1-7A38-4632-9913-DA83202D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952" y="949460"/>
            <a:ext cx="3872558" cy="28692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1A446A-30FD-4CE8-8B8E-42C9605F42A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90" y="4012565"/>
            <a:ext cx="3816490" cy="286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57B431-DEE6-4EB6-8540-03FCFFDA9EC8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9954" y="4012565"/>
            <a:ext cx="3872558" cy="28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779C68-F3FA-40C5-9DA2-F5F71AF52438}"/>
              </a:ext>
            </a:extLst>
          </p:cNvPr>
          <p:cNvSpPr txBox="1"/>
          <p:nvPr/>
        </p:nvSpPr>
        <p:spPr>
          <a:xfrm>
            <a:off x="4228977" y="949460"/>
            <a:ext cx="2496742" cy="537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400" dirty="0"/>
              <a:t>Gāzbetona siltumizolācija bēniņu pārsegumā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84BBA7-FB86-43C1-A9C2-0FAF5FEDEC0A}"/>
              </a:ext>
            </a:extLst>
          </p:cNvPr>
          <p:cNvCxnSpPr/>
          <p:nvPr/>
        </p:nvCxnSpPr>
        <p:spPr>
          <a:xfrm flipV="1">
            <a:off x="5148421" y="2790825"/>
            <a:ext cx="557054" cy="323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D152AE-0045-41DC-8016-7F2D4057A584}"/>
              </a:ext>
            </a:extLst>
          </p:cNvPr>
          <p:cNvSpPr txBox="1"/>
          <p:nvPr/>
        </p:nvSpPr>
        <p:spPr>
          <a:xfrm>
            <a:off x="258580" y="924982"/>
            <a:ext cx="2496742" cy="537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400" dirty="0" err="1">
                <a:solidFill>
                  <a:schemeClr val="bg2"/>
                </a:solidFill>
              </a:rPr>
              <a:t>Keramzīta</a:t>
            </a:r>
            <a:r>
              <a:rPr lang="lv-LV" sz="1400" dirty="0">
                <a:solidFill>
                  <a:schemeClr val="bg2"/>
                </a:solidFill>
              </a:rPr>
              <a:t> siltumizolācija bēniņu pārsegumā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572EF4-36B6-4208-B356-E108C6A6D82B}"/>
              </a:ext>
            </a:extLst>
          </p:cNvPr>
          <p:cNvSpPr txBox="1"/>
          <p:nvPr/>
        </p:nvSpPr>
        <p:spPr>
          <a:xfrm>
            <a:off x="75008" y="6559532"/>
            <a:ext cx="2496742" cy="3063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400" dirty="0">
                <a:solidFill>
                  <a:schemeClr val="bg2"/>
                </a:solidFill>
              </a:rPr>
              <a:t>Siltināta cokola daļa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16F4F6-23FC-44AF-98B2-3B3A7FB37A01}"/>
              </a:ext>
            </a:extLst>
          </p:cNvPr>
          <p:cNvCxnSpPr/>
          <p:nvPr/>
        </p:nvCxnSpPr>
        <p:spPr>
          <a:xfrm flipV="1">
            <a:off x="2643187" y="5905500"/>
            <a:ext cx="512819" cy="447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A9C019-8163-4D9C-85F7-152E0C6BA964}"/>
              </a:ext>
            </a:extLst>
          </p:cNvPr>
          <p:cNvSpPr txBox="1"/>
          <p:nvPr/>
        </p:nvSpPr>
        <p:spPr>
          <a:xfrm>
            <a:off x="4266407" y="6356217"/>
            <a:ext cx="2496742" cy="537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400" dirty="0"/>
              <a:t>Ar beramo minerālvati siltināts bēniņu pārsegums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20493-17DE-4251-916C-240F054A2F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422881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fla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B7A22CA9-82EA-41A3-A60B-45E8FE8022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" y="3898740"/>
            <a:ext cx="3303904" cy="2477928"/>
          </a:xfrm>
          <a:prstGeom prst="rect">
            <a:avLst/>
          </a:prstGeom>
        </p:spPr>
      </p:pic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19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6399"/>
            <a:ext cx="9365386" cy="485757"/>
          </a:xfrm>
        </p:spPr>
        <p:txBody>
          <a:bodyPr/>
          <a:lstStyle/>
          <a:p>
            <a:r>
              <a:rPr lang="lv-LV" b="1" dirty="0">
                <a:latin typeface="+mn-lt"/>
                <a:cs typeface="Arial" panose="020B0604020202020204" pitchFamily="34" charset="0"/>
              </a:rPr>
              <a:t>Siltumizolācija</a:t>
            </a:r>
            <a:endParaRPr lang="lv-LV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8519791" y="834374"/>
            <a:ext cx="418655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rojekta risinājumi attiecībā pret mūsdienu normām nav </a:t>
            </a:r>
            <a:r>
              <a:rPr lang="lv-LV" sz="2400" dirty="0" err="1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ergoefektīvi</a:t>
            </a:r>
            <a:endParaRPr lang="lv-LV" sz="2400" dirty="0">
              <a:solidFill>
                <a:srgbClr val="005DA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dažām Ēkām ekspluatācijas laikā ir veikti energoefektivitātes uzlabošanas pasākumi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Rekomendējams izstrādāt tipveida risinājumus Ēku energoefektivitātes uzlabošanai - siltināšanai.</a:t>
            </a:r>
            <a:endParaRPr lang="lv-LV" sz="2400" dirty="0">
              <a:solidFill>
                <a:srgbClr val="005DA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19266D-6EC5-48A4-82A0-252F257BBD9E}"/>
              </a:ext>
            </a:extLst>
          </p:cNvPr>
          <p:cNvCxnSpPr/>
          <p:nvPr/>
        </p:nvCxnSpPr>
        <p:spPr>
          <a:xfrm>
            <a:off x="3269992" y="2281899"/>
            <a:ext cx="276860" cy="3473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1807BC-8CCF-484B-B007-F4984649D595}"/>
              </a:ext>
            </a:extLst>
          </p:cNvPr>
          <p:cNvCxnSpPr/>
          <p:nvPr/>
        </p:nvCxnSpPr>
        <p:spPr>
          <a:xfrm flipV="1">
            <a:off x="1942678" y="4787355"/>
            <a:ext cx="196746" cy="203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C18591-921C-46A3-BE2D-F81078886F24}"/>
              </a:ext>
            </a:extLst>
          </p:cNvPr>
          <p:cNvSpPr txBox="1"/>
          <p:nvPr/>
        </p:nvSpPr>
        <p:spPr>
          <a:xfrm>
            <a:off x="328936" y="3284483"/>
            <a:ext cx="342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Siltināta ēkas gala siena un cokola zona.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621877-12BD-40D1-8336-53F2DC292091}"/>
              </a:ext>
            </a:extLst>
          </p:cNvPr>
          <p:cNvSpPr txBox="1"/>
          <p:nvPr/>
        </p:nvSpPr>
        <p:spPr>
          <a:xfrm>
            <a:off x="4388040" y="3250994"/>
            <a:ext cx="3419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Bēniņu telpā konstatēta patvaļīgi ieklāta minerālvates siltumizolācija.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032EB-3432-4A1E-8DA9-9F119CD28434}"/>
              </a:ext>
            </a:extLst>
          </p:cNvPr>
          <p:cNvSpPr txBox="1"/>
          <p:nvPr/>
        </p:nvSpPr>
        <p:spPr>
          <a:xfrm>
            <a:off x="345908" y="6345255"/>
            <a:ext cx="3991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Siltinātas ēkas sekciju gala sienas.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216CC8-B44A-417A-B8C9-FDB9E1C35C77}"/>
              </a:ext>
            </a:extLst>
          </p:cNvPr>
          <p:cNvSpPr txBox="1"/>
          <p:nvPr/>
        </p:nvSpPr>
        <p:spPr>
          <a:xfrm>
            <a:off x="4388040" y="6345255"/>
            <a:ext cx="399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Kompleksa ēkas siltināšana un fasādes atjaunošana</a:t>
            </a:r>
          </a:p>
        </p:txBody>
      </p:sp>
      <p:pic>
        <p:nvPicPr>
          <p:cNvPr id="5" name="Picture 4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34136C2C-0A00-417F-9EA0-7C17EF702E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834374"/>
            <a:ext cx="3303904" cy="2477928"/>
          </a:xfrm>
          <a:prstGeom prst="rect">
            <a:avLst/>
          </a:prstGeom>
        </p:spPr>
      </p:pic>
      <p:pic>
        <p:nvPicPr>
          <p:cNvPr id="9" name="Picture 8" descr="A picture containing building, stone, dirty, cement&#10;&#10;Description automatically generated">
            <a:extLst>
              <a:ext uri="{FF2B5EF4-FFF2-40B4-BE49-F238E27FC236}">
                <a16:creationId xmlns:a16="http://schemas.microsoft.com/office/drawing/2014/main" id="{AD6CC810-7F65-43D7-9441-9DA7C082C5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527" y="834374"/>
            <a:ext cx="3303904" cy="2477928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2E086D-5D8A-473C-9250-285F13D00875}"/>
              </a:ext>
            </a:extLst>
          </p:cNvPr>
          <p:cNvCxnSpPr/>
          <p:nvPr/>
        </p:nvCxnSpPr>
        <p:spPr>
          <a:xfrm flipV="1">
            <a:off x="629444" y="4524497"/>
            <a:ext cx="196746" cy="203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 descr="A picture containing building, apartment building, outdoor&#10;&#10;Description automatically generated">
            <a:extLst>
              <a:ext uri="{FF2B5EF4-FFF2-40B4-BE49-F238E27FC236}">
                <a16:creationId xmlns:a16="http://schemas.microsoft.com/office/drawing/2014/main" id="{B3D82301-D593-43F3-9983-18B3920113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350" y="3898740"/>
            <a:ext cx="3324131" cy="24779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C8DAA6-1CAF-447A-895E-EE5CCC3882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254376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83F0A2C-608D-4669-8174-2687F8BF0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lnSpc>
                <a:spcPts val="5075"/>
              </a:lnSpc>
              <a:buSzPct val="100000"/>
            </a:pPr>
            <a:r>
              <a:rPr lang="lv-LV" altLang="lv-LV" b="1" dirty="0">
                <a:solidFill>
                  <a:srgbClr val="00AAC5"/>
                </a:solidFill>
                <a:latin typeface="+mn-lt"/>
              </a:rPr>
              <a:t>Mērķis</a:t>
            </a:r>
            <a:r>
              <a:rPr lang="nl-NL" altLang="lv-LV" b="1" dirty="0">
                <a:solidFill>
                  <a:srgbClr val="00AAC5"/>
                </a:solidFill>
                <a:latin typeface="+mn-lt"/>
              </a:rPr>
              <a:t> </a:t>
            </a:r>
          </a:p>
        </p:txBody>
      </p:sp>
      <p:sp>
        <p:nvSpPr>
          <p:cNvPr id="8195" name="Slide Number Placeholder 2">
            <a:extLst>
              <a:ext uri="{FF2B5EF4-FFF2-40B4-BE49-F238E27FC236}">
                <a16:creationId xmlns:a16="http://schemas.microsoft.com/office/drawing/2014/main" id="{827FC840-89A7-45FF-9194-BD96E26BEE7D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6475" fontAlgn="base">
              <a:spcBef>
                <a:spcPct val="0"/>
              </a:spcBef>
              <a:spcAft>
                <a:spcPct val="0"/>
              </a:spcAft>
              <a:buSzPct val="100000"/>
            </a:pPr>
            <a:fld id="{F084A8EB-C12A-4185-A722-A9E68EF79F8E}" type="slidenum">
              <a:rPr lang="nl-NL" altLang="lv-LV" sz="1400">
                <a:solidFill>
                  <a:srgbClr val="6F6F6F"/>
                </a:solidFill>
              </a:rPr>
              <a:pPr defTabSz="1006475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nl-NL" altLang="lv-LV" sz="1400">
              <a:solidFill>
                <a:srgbClr val="6F6F6F"/>
              </a:solidFill>
            </a:endParaRP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DE9ECFBF-44F4-4996-989D-FEB67B665CE5}"/>
              </a:ext>
            </a:extLst>
          </p:cNvPr>
          <p:cNvSpPr>
            <a:spLocks noGrp="1" noChangeArrowheads="1"/>
          </p:cNvSpPr>
          <p:nvPr>
            <p:ph type="dt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6475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lv-LV" sz="1400">
                <a:solidFill>
                  <a:srgbClr val="005DA1"/>
                </a:solidFill>
              </a:rPr>
              <a:t>Kiwa Inspecta</a:t>
            </a:r>
            <a:endParaRPr lang="nl-NL" altLang="lv-LV" sz="1400" dirty="0">
              <a:solidFill>
                <a:srgbClr val="005DA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071F7-E15C-4D9D-8BD1-C6B6B9920D13}"/>
              </a:ext>
            </a:extLst>
          </p:cNvPr>
          <p:cNvSpPr txBox="1"/>
          <p:nvPr/>
        </p:nvSpPr>
        <p:spPr>
          <a:xfrm>
            <a:off x="1296237" y="1982787"/>
            <a:ext cx="10664854" cy="342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lv-LV" sz="2400" kern="2800" dirty="0">
                <a:solidFill>
                  <a:srgbClr val="005DA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Novērtēt Padomju Savienības laikā būvēto sērijas </a:t>
            </a:r>
            <a:r>
              <a:rPr lang="lv-LV" sz="2400" kern="2800" dirty="0">
                <a:solidFill>
                  <a:srgbClr val="005DA1"/>
                </a:solid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103 daudzdzīvokļu </a:t>
            </a:r>
            <a:r>
              <a:rPr lang="lv-LV" sz="2400" kern="2800" dirty="0">
                <a:solidFill>
                  <a:srgbClr val="005DA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dzīvojamo ēku nesošo konstrukciju un to mezglu tehnisko stāvokli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lv-LV" sz="2400" kern="2800" dirty="0">
                <a:solidFill>
                  <a:srgbClr val="005DA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Piedāvāt efektīvus tipveida risinājumus ēku konstrukciju mehāniskās stiprības un stabilitātes atjaunošanai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lv-LV" sz="2400" kern="2800" dirty="0">
                <a:solidFill>
                  <a:srgbClr val="005DA1"/>
                </a:solidFill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S</a:t>
            </a:r>
            <a:r>
              <a:rPr lang="lv-LV" sz="2400" kern="2800" dirty="0">
                <a:solidFill>
                  <a:srgbClr val="005DA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niegt priekšlikumus ēku ekspluatācijas normatīvā regulējuma pilnveidošanai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lv-LV" sz="2400" kern="2800" dirty="0">
                <a:solidFill>
                  <a:srgbClr val="005DA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Sagatavot informatīvu materiālu ēku nesošo konstrukciju padziļinātas tehniskās apsekošanas veikšanai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30A32-468D-4727-9ADE-FCC9AEC4326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192973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ED82581-6768-4B49-AB1E-BD18962B9B4E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19" t="10405" r="15610"/>
          <a:stretch/>
        </p:blipFill>
        <p:spPr bwMode="auto">
          <a:xfrm>
            <a:off x="8265503" y="3301830"/>
            <a:ext cx="4040797" cy="3316144"/>
          </a:xfrm>
          <a:prstGeom prst="rect">
            <a:avLst/>
          </a:prstGeom>
          <a:noFill/>
          <a:ln>
            <a:noFill/>
          </a:ln>
        </p:spPr>
      </p:pic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20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15" y="406399"/>
            <a:ext cx="9365386" cy="485757"/>
          </a:xfrm>
        </p:spPr>
        <p:txBody>
          <a:bodyPr/>
          <a:lstStyle/>
          <a:p>
            <a:r>
              <a:rPr lang="lv-LV" b="1" dirty="0">
                <a:effectLst/>
                <a:latin typeface="+mn-lt"/>
                <a:cs typeface="Arial" panose="020B0604020202020204" pitchFamily="34" charset="0"/>
              </a:rPr>
              <a:t>Pārsegumi</a:t>
            </a:r>
            <a:endParaRPr lang="lv-LV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439215" y="921296"/>
            <a:ext cx="1223711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Pagrabstāva, starpstāvu, lodžiju un bēniņu pārsegumi ierīkoti no dobajām pārseguma plātnēm. 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Konstatēti defekti un bojājumi - izdrupumi, izkalumi, stiegrojuma atsegumi un korozija, nehermētiskas komunikāciju šķērsojumu vietas. 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ārsegumu stāvoklis vērtējams 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kā </a:t>
            </a:r>
            <a:r>
              <a:rPr lang="lv-LV" sz="2400" u="sng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apmierinošs un atbilstošs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Būvniecības likuma 9.panta “mehāniskā stiprība un stabilitāte” prasībām.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08615C-0B56-4E86-8B14-DF686446436B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406" y="3309256"/>
            <a:ext cx="3296544" cy="330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15BF5D-4E85-4716-9043-706357CA8DE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991"/>
          <a:stretch/>
        </p:blipFill>
        <p:spPr bwMode="auto">
          <a:xfrm>
            <a:off x="4234876" y="3309256"/>
            <a:ext cx="3576780" cy="33087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CB9380-C579-4984-8726-7AB591B7B1AC}"/>
              </a:ext>
            </a:extLst>
          </p:cNvPr>
          <p:cNvCxnSpPr/>
          <p:nvPr/>
        </p:nvCxnSpPr>
        <p:spPr>
          <a:xfrm flipH="1" flipV="1">
            <a:off x="1781175" y="5143500"/>
            <a:ext cx="219075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0506C1-AA0A-4AA0-A86C-F2939488DDC2}"/>
              </a:ext>
            </a:extLst>
          </p:cNvPr>
          <p:cNvCxnSpPr/>
          <p:nvPr/>
        </p:nvCxnSpPr>
        <p:spPr>
          <a:xfrm flipV="1">
            <a:off x="5743575" y="4676775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C64D2A-AE99-4188-93B6-AF70875F2564}"/>
              </a:ext>
            </a:extLst>
          </p:cNvPr>
          <p:cNvCxnSpPr/>
          <p:nvPr/>
        </p:nvCxnSpPr>
        <p:spPr>
          <a:xfrm flipH="1" flipV="1">
            <a:off x="10858500" y="4657725"/>
            <a:ext cx="557213" cy="302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2FBB8D-E49C-4834-86CE-3791213743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983851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21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65470"/>
            <a:ext cx="9365386" cy="485757"/>
          </a:xfrm>
        </p:spPr>
        <p:txBody>
          <a:bodyPr/>
          <a:lstStyle/>
          <a:p>
            <a:r>
              <a:rPr lang="lv-LV" b="1" dirty="0">
                <a:solidFill>
                  <a:srgbClr val="00AAC5"/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lv-LV" b="1" dirty="0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umta nesošā konstrukcija</a:t>
            </a:r>
            <a:endParaRPr lang="lv-LV" b="1" dirty="0">
              <a:solidFill>
                <a:srgbClr val="00AAC5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629443" y="814515"/>
            <a:ext cx="1252458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Jumta nesošā konstrukcija no dažādām dzelzsbetona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gatavkonstrukcijām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teknēm,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rīģeļiem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dobām un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ribotām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jumta plātnēm. </a:t>
            </a:r>
          </a:p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Jumta elementiem konstatēti izdrupumi, stiegrojuma korozija un betona atslāņošanās, nehermētiski </a:t>
            </a:r>
            <a:r>
              <a:rPr lang="lv-LV" sz="2400" dirty="0" err="1">
                <a:solidFill>
                  <a:srgbClr val="005DA1"/>
                </a:solidFill>
                <a:ea typeface="Times New Roman" panose="02020603050405020304" pitchFamily="18" charset="0"/>
              </a:rPr>
              <a:t>pieslēgumi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 un nolietojušies skārda </a:t>
            </a:r>
            <a:r>
              <a:rPr lang="lv-LV" sz="2400" dirty="0" err="1">
                <a:solidFill>
                  <a:srgbClr val="005DA1"/>
                </a:solidFill>
                <a:ea typeface="Times New Roman" panose="02020603050405020304" pitchFamily="18" charset="0"/>
              </a:rPr>
              <a:t>nosegelementi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Cēloņi: 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ražošanas defekti, klimatiskie apstākļi, ilgstoši neatjaunoti jumta segumi. </a:t>
            </a:r>
          </a:p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Nesošo elementu tehniskais stāvoklis kopumā vērtējams 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kā </a:t>
            </a:r>
            <a:r>
              <a:rPr lang="lv-LV" sz="2400" u="sng" dirty="0">
                <a:solidFill>
                  <a:srgbClr val="005DA1"/>
                </a:solidFill>
                <a:ea typeface="Times New Roman" panose="02020603050405020304" pitchFamily="18" charset="0"/>
              </a:rPr>
              <a:t>apmierinošs un atbilstošs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</a:rPr>
              <a:t> Būvniecības likuma 9.panta “mehāniskā stiprība un stabilitāte” prasībām. </a:t>
            </a:r>
            <a:endParaRPr lang="lv-LV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A85DB6-3CE9-4C26-9C2C-5E51F08AF89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01" y="3929339"/>
            <a:ext cx="3861721" cy="289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1FA05-EB99-4722-BF90-2A6CE5734A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098" y="3929339"/>
            <a:ext cx="3862299" cy="289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D18F9B-30F6-42A9-AEAE-57460952A57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149" y="3928483"/>
            <a:ext cx="3861721" cy="28971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E4763B-CAAB-4C22-B08F-A8506EE9DE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94875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22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406399"/>
            <a:ext cx="11236965" cy="485757"/>
          </a:xfrm>
        </p:spPr>
        <p:txBody>
          <a:bodyPr/>
          <a:lstStyle/>
          <a:p>
            <a:r>
              <a:rPr lang="lv-LV" b="1" dirty="0">
                <a:solidFill>
                  <a:srgbClr val="00AAC5"/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lv-LV" b="1" dirty="0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umta elementu raksturīgākie bojājumi</a:t>
            </a:r>
            <a:endParaRPr lang="lv-LV" b="1" dirty="0">
              <a:solidFill>
                <a:srgbClr val="00AAC5"/>
              </a:solidFill>
              <a:latin typeface="+mn-lt"/>
            </a:endParaRPr>
          </a:p>
        </p:txBody>
      </p:sp>
      <p:sp>
        <p:nvSpPr>
          <p:cNvPr id="30" name="Text Box 367">
            <a:extLst>
              <a:ext uri="{FF2B5EF4-FFF2-40B4-BE49-F238E27FC236}">
                <a16:creationId xmlns:a16="http://schemas.microsoft.com/office/drawing/2014/main" id="{B0D0C330-ECE0-43DA-A2D1-193030D794F5}"/>
              </a:ext>
            </a:extLst>
          </p:cNvPr>
          <p:cNvSpPr txBox="1"/>
          <p:nvPr/>
        </p:nvSpPr>
        <p:spPr>
          <a:xfrm>
            <a:off x="10198692" y="2817637"/>
            <a:ext cx="1327150" cy="2546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Dzelzsbetona tekne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42388A4-87A9-49B9-9B68-32B66F623C31}"/>
              </a:ext>
            </a:extLst>
          </p:cNvPr>
          <p:cNvCxnSpPr/>
          <p:nvPr/>
        </p:nvCxnSpPr>
        <p:spPr>
          <a:xfrm flipV="1">
            <a:off x="11525842" y="2650632"/>
            <a:ext cx="474345" cy="1670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126512-23A0-4A2F-BF66-B8D9B9B7042F}"/>
              </a:ext>
            </a:extLst>
          </p:cNvPr>
          <p:cNvSpPr txBox="1"/>
          <p:nvPr/>
        </p:nvSpPr>
        <p:spPr>
          <a:xfrm>
            <a:off x="403587" y="3224733"/>
            <a:ext cx="2919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Skārda  veidgabalu korozija un nehermētiskas </a:t>
            </a:r>
            <a:r>
              <a:rPr lang="lv-LV" sz="1600" dirty="0" err="1">
                <a:solidFill>
                  <a:srgbClr val="005DA1"/>
                </a:solidFill>
              </a:rPr>
              <a:t>pieslēgumu</a:t>
            </a:r>
            <a:r>
              <a:rPr lang="lv-LV" sz="1600" dirty="0">
                <a:solidFill>
                  <a:srgbClr val="005DA1"/>
                </a:solidFill>
              </a:rPr>
              <a:t> vietas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A57B48-5A50-4822-B5BA-AEE684FDA844}"/>
              </a:ext>
            </a:extLst>
          </p:cNvPr>
          <p:cNvSpPr txBox="1"/>
          <p:nvPr/>
        </p:nvSpPr>
        <p:spPr>
          <a:xfrm>
            <a:off x="6763581" y="3256863"/>
            <a:ext cx="297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Jumta paneļi ar izkalumiem, stiegrojuma atsegumiem.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A10235-8F29-4333-81EB-79324E956C5A}"/>
              </a:ext>
            </a:extLst>
          </p:cNvPr>
          <p:cNvSpPr txBox="1"/>
          <p:nvPr/>
        </p:nvSpPr>
        <p:spPr>
          <a:xfrm>
            <a:off x="3546700" y="3224733"/>
            <a:ext cx="291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Nesakārtoti elektroinstalācija uz ēkas jumta.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7BA061-74AA-4C2F-A687-5B5AA4810187}"/>
              </a:ext>
            </a:extLst>
          </p:cNvPr>
          <p:cNvSpPr txBox="1"/>
          <p:nvPr/>
        </p:nvSpPr>
        <p:spPr>
          <a:xfrm>
            <a:off x="366004" y="6092896"/>
            <a:ext cx="287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Nosprostota, aizaugusi </a:t>
            </a:r>
            <a:r>
              <a:rPr lang="lv-LV" sz="1600" dirty="0" err="1">
                <a:solidFill>
                  <a:srgbClr val="005DA1"/>
                </a:solidFill>
              </a:rPr>
              <a:t>lietusūdens</a:t>
            </a:r>
            <a:r>
              <a:rPr lang="lv-LV" sz="1600" dirty="0">
                <a:solidFill>
                  <a:srgbClr val="005DA1"/>
                </a:solidFill>
              </a:rPr>
              <a:t> </a:t>
            </a:r>
            <a:r>
              <a:rPr lang="lv-LV" sz="1600" dirty="0" err="1">
                <a:solidFill>
                  <a:srgbClr val="005DA1"/>
                </a:solidFill>
              </a:rPr>
              <a:t>novadsistēma</a:t>
            </a:r>
            <a:endParaRPr lang="lv-LV" sz="1600" dirty="0">
              <a:solidFill>
                <a:srgbClr val="005DA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49BEDB-97B8-48C7-9B04-AA39DC83F3D9}"/>
              </a:ext>
            </a:extLst>
          </p:cNvPr>
          <p:cNvSpPr txBox="1"/>
          <p:nvPr/>
        </p:nvSpPr>
        <p:spPr>
          <a:xfrm>
            <a:off x="10059102" y="3265803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Mitruma infiltrācija caur jumta pārseguma paneļiem.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B11F3D-9C3B-4ECD-A2AD-96B73424F1EC}"/>
              </a:ext>
            </a:extLst>
          </p:cNvPr>
          <p:cNvSpPr txBox="1"/>
          <p:nvPr/>
        </p:nvSpPr>
        <p:spPr>
          <a:xfrm>
            <a:off x="3659220" y="6103067"/>
            <a:ext cx="291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Jumta segums – azbestcementa </a:t>
            </a:r>
            <a:r>
              <a:rPr lang="lv-LV" sz="1600" dirty="0" err="1">
                <a:solidFill>
                  <a:srgbClr val="005DA1"/>
                </a:solidFill>
              </a:rPr>
              <a:t>loksņu</a:t>
            </a:r>
            <a:r>
              <a:rPr lang="lv-LV" sz="1600" dirty="0">
                <a:solidFill>
                  <a:srgbClr val="005DA1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049EBD-1F89-454F-BB21-3663CA5D81E5}"/>
              </a:ext>
            </a:extLst>
          </p:cNvPr>
          <p:cNvSpPr txBox="1"/>
          <p:nvPr/>
        </p:nvSpPr>
        <p:spPr>
          <a:xfrm>
            <a:off x="6761479" y="6092896"/>
            <a:ext cx="315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err="1">
                <a:solidFill>
                  <a:srgbClr val="005DA1"/>
                </a:solidFill>
              </a:rPr>
              <a:t>Lietusūdens</a:t>
            </a:r>
            <a:r>
              <a:rPr lang="lv-LV" sz="1600" dirty="0">
                <a:solidFill>
                  <a:srgbClr val="005DA1"/>
                </a:solidFill>
              </a:rPr>
              <a:t> </a:t>
            </a:r>
            <a:r>
              <a:rPr lang="lv-LV" sz="1600" dirty="0" err="1">
                <a:solidFill>
                  <a:srgbClr val="005DA1"/>
                </a:solidFill>
              </a:rPr>
              <a:t>novadsistēma</a:t>
            </a:r>
            <a:r>
              <a:rPr lang="lv-LV" sz="1600" dirty="0">
                <a:solidFill>
                  <a:srgbClr val="005DA1"/>
                </a:solidFill>
              </a:rPr>
              <a:t>, piltuvēm trūkst </a:t>
            </a:r>
            <a:r>
              <a:rPr lang="lv-LV" sz="1600" dirty="0" err="1">
                <a:solidFill>
                  <a:srgbClr val="005DA1"/>
                </a:solidFill>
              </a:rPr>
              <a:t>aizsargvāki</a:t>
            </a:r>
            <a:endParaRPr lang="lv-LV" sz="1600" dirty="0">
              <a:solidFill>
                <a:srgbClr val="005DA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A8E87F-CFDE-4E58-9285-7B1730216A39}"/>
              </a:ext>
            </a:extLst>
          </p:cNvPr>
          <p:cNvSpPr txBox="1"/>
          <p:nvPr/>
        </p:nvSpPr>
        <p:spPr>
          <a:xfrm>
            <a:off x="10046580" y="6125766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Koka konstrukciju bojājumi mitruma ietekmē.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16E363-0E20-4A77-B2B3-C181C91B221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679" y="937041"/>
            <a:ext cx="3093096" cy="231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5517782-ED65-4142-B466-F2E63D2915A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562" y="945981"/>
            <a:ext cx="3093559" cy="231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859BF8C-2204-4F55-8C72-21DA4A254DD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383" y="4104126"/>
            <a:ext cx="2708667" cy="20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B6BA5FB-590F-4511-95AD-3DF4EB214D79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3285" y="4083488"/>
            <a:ext cx="2731886" cy="205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FDD369A-BCE3-4607-B234-24FE6A5EB0E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06" y="947716"/>
            <a:ext cx="3030799" cy="227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F7FC77B-F98F-4E09-BA85-AF8C836600F8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057" y="937041"/>
            <a:ext cx="3089629" cy="231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AEE1D2E-D76A-40A6-B95C-1A0A8E7A944C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399" y="4104125"/>
            <a:ext cx="2825114" cy="203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068793-C5E1-43C8-8D2F-FBA9165C1377}"/>
              </a:ext>
            </a:extLst>
          </p:cNvPr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428541" y="4104125"/>
            <a:ext cx="2825114" cy="20216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48DF3-5963-47C5-B603-99E42645BB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283275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5AA9A9E-20E1-440B-8A28-A54099FD18F1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43709" y="3335229"/>
            <a:ext cx="3039641" cy="293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7AF907-D225-449A-8FE3-C0AF593DDF4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7442" y="3292286"/>
            <a:ext cx="2528188" cy="2982676"/>
          </a:xfrm>
          <a:prstGeom prst="rect">
            <a:avLst/>
          </a:prstGeom>
          <a:noFill/>
          <a:ln>
            <a:noFill/>
          </a:ln>
        </p:spPr>
      </p:pic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23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6399"/>
            <a:ext cx="9365386" cy="485757"/>
          </a:xfrm>
        </p:spPr>
        <p:txBody>
          <a:bodyPr/>
          <a:lstStyle/>
          <a:p>
            <a:r>
              <a:rPr lang="lv-LV" b="1" dirty="0">
                <a:latin typeface="+mn-lt"/>
                <a:cs typeface="Arial" panose="020B0604020202020204" pitchFamily="34" charset="0"/>
              </a:rPr>
              <a:t>L</a:t>
            </a:r>
            <a:r>
              <a:rPr lang="lv-LV" b="1" dirty="0">
                <a:effectLst/>
                <a:latin typeface="+mn-lt"/>
                <a:cs typeface="Arial" panose="020B0604020202020204" pitchFamily="34" charset="0"/>
              </a:rPr>
              <a:t>odžijas, lieveņi, jumtiņi</a:t>
            </a:r>
            <a:endParaRPr lang="lv-LV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366135" y="892156"/>
            <a:ext cx="12613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2898775" algn="l"/>
              </a:tabLst>
            </a:pPr>
            <a:r>
              <a:rPr lang="lv-LV" sz="2400" b="1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Lodžiju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pārsegumi izbūvēti no dzelzsbetona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gatavelementu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pārseguma paneļiem – </a:t>
            </a:r>
            <a:r>
              <a:rPr lang="lv-LV" sz="2400" dirty="0" err="1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ribotiem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vai dobajiem, kas balstīti uz nesošajām šķērssienām.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Lodžiju norobežojošā konstrukcija – metāla konstrukciju margas ar stikla aizpildījumu. Apsekošanas laikā konstatēti gan maznozīmīgi bojājumi, izdrupumi, metāla detaļu korozija, gan patvaļīgi pārbūvētas lodžiju norobežojošās konstrukcijas.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60AC5A-394B-43A5-A865-5B3A7532D0DE}"/>
              </a:ext>
            </a:extLst>
          </p:cNvPr>
          <p:cNvSpPr txBox="1"/>
          <p:nvPr/>
        </p:nvSpPr>
        <p:spPr>
          <a:xfrm>
            <a:off x="6856865" y="6180919"/>
            <a:ext cx="243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Bojāti margu aizpildījuma elementi</a:t>
            </a:r>
            <a:endParaRPr lang="lv-LV" sz="1600" dirty="0">
              <a:solidFill>
                <a:srgbClr val="005DA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D2B932-E606-4F89-A95F-59F911470C44}"/>
              </a:ext>
            </a:extLst>
          </p:cNvPr>
          <p:cNvSpPr txBox="1"/>
          <p:nvPr/>
        </p:nvSpPr>
        <p:spPr>
          <a:xfrm>
            <a:off x="3704958" y="6180919"/>
            <a:ext cx="252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Ieliekamo </a:t>
            </a:r>
            <a:r>
              <a:rPr lang="lv-LV" sz="16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metāla detaļu korozija</a:t>
            </a:r>
            <a:endParaRPr lang="lv-LV" sz="1600" dirty="0">
              <a:solidFill>
                <a:srgbClr val="005DA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4F9B86-1F2C-413A-9475-A0E56A19A9B2}"/>
              </a:ext>
            </a:extLst>
          </p:cNvPr>
          <p:cNvCxnSpPr>
            <a:cxnSpLocks/>
          </p:cNvCxnSpPr>
          <p:nvPr/>
        </p:nvCxnSpPr>
        <p:spPr>
          <a:xfrm flipH="1" flipV="1">
            <a:off x="5224242" y="5062587"/>
            <a:ext cx="406399" cy="230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49C891A-432E-4990-A816-A5E4BB1C6FD4}"/>
              </a:ext>
            </a:extLst>
          </p:cNvPr>
          <p:cNvSpPr txBox="1"/>
          <p:nvPr/>
        </p:nvSpPr>
        <p:spPr>
          <a:xfrm>
            <a:off x="9457105" y="4146493"/>
            <a:ext cx="3252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rgbClr val="005DA1"/>
                </a:solidFill>
              </a:rPr>
              <a:t>Ieliekamo </a:t>
            </a:r>
            <a:r>
              <a:rPr lang="lv-LV" sz="16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metāla detaļu korozija</a:t>
            </a:r>
            <a:endParaRPr lang="lv-LV" sz="1600" dirty="0">
              <a:solidFill>
                <a:srgbClr val="005DA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3689BC-5854-40D9-8BDF-DACA6D314B40}"/>
              </a:ext>
            </a:extLst>
          </p:cNvPr>
          <p:cNvSpPr txBox="1"/>
          <p:nvPr/>
        </p:nvSpPr>
        <p:spPr>
          <a:xfrm>
            <a:off x="9544050" y="6242530"/>
            <a:ext cx="325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Lodžiju pārseguma plātņu bojājumi, stiegrojuma atsegumi.</a:t>
            </a:r>
            <a:endParaRPr lang="lv-LV" sz="1600" dirty="0">
              <a:solidFill>
                <a:srgbClr val="005DA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7E3E3C-E98B-40CC-B794-517F08CBCD63}"/>
              </a:ext>
            </a:extLst>
          </p:cNvPr>
          <p:cNvSpPr/>
          <p:nvPr/>
        </p:nvSpPr>
        <p:spPr>
          <a:xfrm rot="21248112">
            <a:off x="10153245" y="5563938"/>
            <a:ext cx="1728316" cy="354113"/>
          </a:xfrm>
          <a:prstGeom prst="ellipse">
            <a:avLst/>
          </a:prstGeom>
          <a:noFill/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D2D505-7B15-4FF3-AE89-8EA44566C96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9425" y="4511755"/>
            <a:ext cx="2775955" cy="180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DB2057-3915-4E69-840F-C786F2AD9839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5098" y="3292286"/>
            <a:ext cx="2222542" cy="298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FC19029-AECE-474F-B044-00D9472FE523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142" r="-1171" b="23671"/>
          <a:stretch/>
        </p:blipFill>
        <p:spPr bwMode="auto">
          <a:xfrm>
            <a:off x="9652499" y="2772511"/>
            <a:ext cx="2862042" cy="14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C077DE-436E-453E-8F63-42AD5D676110}"/>
              </a:ext>
            </a:extLst>
          </p:cNvPr>
          <p:cNvSpPr/>
          <p:nvPr/>
        </p:nvSpPr>
        <p:spPr>
          <a:xfrm rot="19558136">
            <a:off x="2116152" y="3728217"/>
            <a:ext cx="647700" cy="1513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35824-8100-4A43-8E3E-3D20F25A3720}"/>
              </a:ext>
            </a:extLst>
          </p:cNvPr>
          <p:cNvSpPr/>
          <p:nvPr/>
        </p:nvSpPr>
        <p:spPr>
          <a:xfrm>
            <a:off x="7878202" y="3799894"/>
            <a:ext cx="1034262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9AF2CC-DBEB-42B8-A270-EFE7B7619268}"/>
              </a:ext>
            </a:extLst>
          </p:cNvPr>
          <p:cNvCxnSpPr/>
          <p:nvPr/>
        </p:nvCxnSpPr>
        <p:spPr>
          <a:xfrm flipV="1">
            <a:off x="10139676" y="3779837"/>
            <a:ext cx="585474" cy="126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17DFDA-99FB-499A-86A1-3763493C4FB6}"/>
              </a:ext>
            </a:extLst>
          </p:cNvPr>
          <p:cNvCxnSpPr/>
          <p:nvPr/>
        </p:nvCxnSpPr>
        <p:spPr>
          <a:xfrm flipV="1">
            <a:off x="10139676" y="4783624"/>
            <a:ext cx="271149" cy="629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16" name="Straight Arrow Connector 9215">
            <a:extLst>
              <a:ext uri="{FF2B5EF4-FFF2-40B4-BE49-F238E27FC236}">
                <a16:creationId xmlns:a16="http://schemas.microsoft.com/office/drawing/2014/main" id="{DA0BECDC-29F1-4D11-9CBA-951413CCB0CF}"/>
              </a:ext>
            </a:extLst>
          </p:cNvPr>
          <p:cNvCxnSpPr/>
          <p:nvPr/>
        </p:nvCxnSpPr>
        <p:spPr>
          <a:xfrm flipV="1">
            <a:off x="11017402" y="5664270"/>
            <a:ext cx="66116" cy="341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082D287-DAE5-4646-9FFD-8355DACA3E0A}"/>
              </a:ext>
            </a:extLst>
          </p:cNvPr>
          <p:cNvSpPr txBox="1"/>
          <p:nvPr/>
        </p:nvSpPr>
        <p:spPr>
          <a:xfrm>
            <a:off x="366135" y="6195783"/>
            <a:ext cx="325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Lodžiju pārseguma plātņu bojājumi, stiegrojuma atsegumi.</a:t>
            </a:r>
            <a:endParaRPr lang="lv-LV" sz="1600" dirty="0">
              <a:solidFill>
                <a:srgbClr val="005DA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4A92CB-FA34-48CF-AF13-15C096335E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3473002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24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6399"/>
            <a:ext cx="9365386" cy="485757"/>
          </a:xfrm>
        </p:spPr>
        <p:txBody>
          <a:bodyPr/>
          <a:lstStyle/>
          <a:p>
            <a:r>
              <a:rPr lang="lv-LV" b="1" dirty="0">
                <a:solidFill>
                  <a:srgbClr val="00AAC5"/>
                </a:solidFill>
                <a:latin typeface="+mn-lt"/>
                <a:cs typeface="Arial" panose="020B0604020202020204" pitchFamily="34" charset="0"/>
              </a:rPr>
              <a:t>Lodžijas, l</a:t>
            </a:r>
            <a:r>
              <a:rPr lang="lv-LV" b="1" dirty="0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ieveņi, jumtiņi</a:t>
            </a:r>
            <a:endParaRPr lang="lv-LV" dirty="0">
              <a:solidFill>
                <a:srgbClr val="00AAC5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416654" y="1060836"/>
            <a:ext cx="125526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tabLst>
                <a:tab pos="394970" algn="l"/>
                <a:tab pos="2913380" algn="l"/>
              </a:tabLst>
            </a:pPr>
            <a:r>
              <a:rPr lang="lv-LV" sz="2400" b="1" dirty="0">
                <a:solidFill>
                  <a:srgbClr val="005DA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Lieveņi </a:t>
            </a:r>
            <a:r>
              <a:rPr lang="lv-LV" sz="2400" dirty="0">
                <a:solidFill>
                  <a:srgbClr val="005DA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 dzelzsbetona/betona ar konstatētiem izdrupumiem.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tabLst>
                <a:tab pos="394970" algn="l"/>
                <a:tab pos="2913380" algn="l"/>
              </a:tabLst>
            </a:pPr>
            <a:r>
              <a:rPr lang="lv-LV" sz="2400" b="1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Jumtiņi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izbūvēti virs ieejas mezgliem ēkās. Jumtiņu klāji no dzelzsbetona plātņu elementiem. Jumta segums ar apaugumu, nav nodrošināta lietus ūdens novadīšana.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6283A-D228-475C-A711-E55F9C242C60}"/>
              </a:ext>
            </a:extLst>
          </p:cNvPr>
          <p:cNvSpPr txBox="1"/>
          <p:nvPr/>
        </p:nvSpPr>
        <p:spPr>
          <a:xfrm>
            <a:off x="422830" y="5901962"/>
            <a:ext cx="2768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Jumtiņa dzelzsbetona plātne ar stiegrojuma atsegumiem un koroziju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60AC5A-394B-43A5-A865-5B3A7532D0DE}"/>
              </a:ext>
            </a:extLst>
          </p:cNvPr>
          <p:cNvSpPr txBox="1"/>
          <p:nvPr/>
        </p:nvSpPr>
        <p:spPr>
          <a:xfrm>
            <a:off x="10086975" y="5882374"/>
            <a:ext cx="308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Jumtiņu segums ar apaugumiem.</a:t>
            </a:r>
            <a:endParaRPr lang="lv-LV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D2B932-E606-4F89-A95F-59F911470C44}"/>
              </a:ext>
            </a:extLst>
          </p:cNvPr>
          <p:cNvSpPr txBox="1"/>
          <p:nvPr/>
        </p:nvSpPr>
        <p:spPr>
          <a:xfrm>
            <a:off x="3439623" y="5902172"/>
            <a:ext cx="312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Ieejas mezglu lieveņi ar betona izdrupumiem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9C891A-432E-4990-A816-A5E4BB1C6FD4}"/>
              </a:ext>
            </a:extLst>
          </p:cNvPr>
          <p:cNvSpPr txBox="1"/>
          <p:nvPr/>
        </p:nvSpPr>
        <p:spPr>
          <a:xfrm>
            <a:off x="6582039" y="5888973"/>
            <a:ext cx="315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005DA1"/>
                </a:solidFill>
              </a:rPr>
              <a:t>Konstatētas patvaļīgas būvniecības pazīmes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691785-C518-43E1-B84D-B44BE65B008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0" t="-1" r="28087" b="2658"/>
          <a:stretch/>
        </p:blipFill>
        <p:spPr bwMode="auto">
          <a:xfrm>
            <a:off x="10172700" y="2584885"/>
            <a:ext cx="2848264" cy="331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25D6C5-73D2-4C40-81C0-9364F32B5042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4011" y="2584884"/>
            <a:ext cx="3154193" cy="331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867347-A4FF-44E5-AE2C-BDD61A7DCF08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770" y="2584886"/>
            <a:ext cx="2723400" cy="331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1C4643-892A-4FEE-98EC-29F7EFA3EBC2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2666" y="2584884"/>
            <a:ext cx="2796849" cy="3317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50286E-F700-4A1A-89C1-656BF4FC086B}"/>
              </a:ext>
            </a:extLst>
          </p:cNvPr>
          <p:cNvSpPr/>
          <p:nvPr/>
        </p:nvSpPr>
        <p:spPr>
          <a:xfrm>
            <a:off x="8229600" y="4714875"/>
            <a:ext cx="561975" cy="602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C4A6E7-0AF3-4817-A30A-BC7D425AB8EC}"/>
              </a:ext>
            </a:extLst>
          </p:cNvPr>
          <p:cNvCxnSpPr/>
          <p:nvPr/>
        </p:nvCxnSpPr>
        <p:spPr>
          <a:xfrm flipV="1">
            <a:off x="1590675" y="3933825"/>
            <a:ext cx="0" cy="365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56956B-7E28-44D3-B882-9049894E8F87}"/>
              </a:ext>
            </a:extLst>
          </p:cNvPr>
          <p:cNvCxnSpPr/>
          <p:nvPr/>
        </p:nvCxnSpPr>
        <p:spPr>
          <a:xfrm>
            <a:off x="2400300" y="4371975"/>
            <a:ext cx="447675" cy="133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4F8126-D419-4EB0-B8A9-8F64FAFDB37D}"/>
              </a:ext>
            </a:extLst>
          </p:cNvPr>
          <p:cNvSpPr/>
          <p:nvPr/>
        </p:nvSpPr>
        <p:spPr>
          <a:xfrm>
            <a:off x="4181475" y="4829175"/>
            <a:ext cx="657225" cy="488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BDEA9-19CF-49F7-861C-909A010D88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220225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25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7880"/>
            <a:ext cx="9365386" cy="485757"/>
          </a:xfrm>
        </p:spPr>
        <p:txBody>
          <a:bodyPr/>
          <a:lstStyle/>
          <a:p>
            <a:r>
              <a:rPr lang="lv-LV" b="1" dirty="0">
                <a:solidFill>
                  <a:srgbClr val="00AAC5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lv-LV" b="1" dirty="0">
                <a:solidFill>
                  <a:srgbClr val="00AAC5"/>
                </a:solidFill>
                <a:effectLst/>
                <a:latin typeface="+mn-lt"/>
                <a:cs typeface="Arial" panose="020B0604020202020204" pitchFamily="34" charset="0"/>
              </a:rPr>
              <a:t>ilu aizpildījums</a:t>
            </a:r>
            <a:endParaRPr lang="lv-LV" dirty="0">
              <a:solidFill>
                <a:srgbClr val="00AAC5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60AC5A-394B-43A5-A865-5B3A7532D0DE}"/>
              </a:ext>
            </a:extLst>
          </p:cNvPr>
          <p:cNvSpPr txBox="1"/>
          <p:nvPr/>
        </p:nvSpPr>
        <p:spPr>
          <a:xfrm>
            <a:off x="4803085" y="6326022"/>
            <a:ext cx="316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 err="1">
                <a:solidFill>
                  <a:srgbClr val="005DA1"/>
                </a:solidFill>
              </a:rPr>
              <a:t>Starppaneļu</a:t>
            </a:r>
            <a:r>
              <a:rPr lang="lv-LV" sz="1600" dirty="0">
                <a:solidFill>
                  <a:srgbClr val="005DA1"/>
                </a:solidFill>
              </a:rPr>
              <a:t> ailu aizpildījums ar stikla blokiem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D2B932-E606-4F89-A95F-59F911470C44}"/>
              </a:ext>
            </a:extLst>
          </p:cNvPr>
          <p:cNvSpPr txBox="1"/>
          <p:nvPr/>
        </p:nvSpPr>
        <p:spPr>
          <a:xfrm>
            <a:off x="428775" y="6326022"/>
            <a:ext cx="311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rgbClr val="005DA1"/>
                </a:solidFill>
              </a:rPr>
              <a:t>Pagraba logu aizpildījums – metāla lokšņu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02221-8411-450C-B712-EBF7EEFB99E4}"/>
              </a:ext>
            </a:extLst>
          </p:cNvPr>
          <p:cNvSpPr txBox="1"/>
          <p:nvPr/>
        </p:nvSpPr>
        <p:spPr>
          <a:xfrm>
            <a:off x="9227606" y="6326022"/>
            <a:ext cx="316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rgbClr val="005DA1"/>
                </a:solidFill>
              </a:rPr>
              <a:t>Nolietojušies koka logi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7A87B6-A943-4A2D-AEDF-DB1F5BC9EA2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10" y="1033784"/>
            <a:ext cx="3160712" cy="238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85DFC9-9FD7-459D-817E-11F78DFF330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052" y="1033785"/>
            <a:ext cx="3160712" cy="237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65C011-ACF6-4154-8472-58E81339309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77" y="1029884"/>
            <a:ext cx="3160713" cy="23843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1C3357-CE87-455F-AC55-98B12043E380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910" y="4089901"/>
            <a:ext cx="3160712" cy="2294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21139C-782E-4053-9D1A-51EC24B8EADF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052" y="4012431"/>
            <a:ext cx="3163124" cy="237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3F2E68-14C9-4609-B542-6B6119207C11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7606" y="4019516"/>
            <a:ext cx="3160713" cy="23731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43C92F-C60F-440A-95F7-BE83D2682E6A}"/>
              </a:ext>
            </a:extLst>
          </p:cNvPr>
          <p:cNvSpPr txBox="1"/>
          <p:nvPr/>
        </p:nvSpPr>
        <p:spPr>
          <a:xfrm>
            <a:off x="308596" y="3332387"/>
            <a:ext cx="345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rgbClr val="005DA1"/>
                </a:solidFill>
              </a:rPr>
              <a:t>PVC logi. </a:t>
            </a:r>
            <a:r>
              <a:rPr lang="lv-LV" sz="1600" dirty="0" err="1">
                <a:solidFill>
                  <a:srgbClr val="005DA1"/>
                </a:solidFill>
              </a:rPr>
              <a:t>Starplogu</a:t>
            </a:r>
            <a:r>
              <a:rPr lang="lv-LV" sz="1600" dirty="0">
                <a:solidFill>
                  <a:srgbClr val="005DA1"/>
                </a:solidFill>
              </a:rPr>
              <a:t> ailu aizpildījums ar alumīnija profilētām loksnēm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28D5A6-6B6E-4946-BD38-E90FD345ECA7}"/>
              </a:ext>
            </a:extLst>
          </p:cNvPr>
          <p:cNvSpPr txBox="1"/>
          <p:nvPr/>
        </p:nvSpPr>
        <p:spPr>
          <a:xfrm>
            <a:off x="4847729" y="3331273"/>
            <a:ext cx="311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rgbClr val="005DA1"/>
                </a:solidFill>
              </a:rPr>
              <a:t>Pagraba logu aizpildījums – stikla bloki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BDD75F-9816-4423-A9CC-FEF8C5FF24F1}"/>
              </a:ext>
            </a:extLst>
          </p:cNvPr>
          <p:cNvSpPr txBox="1"/>
          <p:nvPr/>
        </p:nvSpPr>
        <p:spPr>
          <a:xfrm>
            <a:off x="9278848" y="3329685"/>
            <a:ext cx="3115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rgbClr val="005DA1"/>
                </a:solidFill>
              </a:rPr>
              <a:t>Lūka uz jumtu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64A23-9035-4443-8B57-4DF9DFF76D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3474169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214486"/>
            <a:ext cx="12594791" cy="1296932"/>
          </a:xfrm>
        </p:spPr>
        <p:txBody>
          <a:bodyPr anchor="b">
            <a:normAutofit/>
          </a:bodyPr>
          <a:lstStyle/>
          <a:p>
            <a:pPr algn="just"/>
            <a:r>
              <a:rPr lang="lv-LV" b="1" dirty="0">
                <a:latin typeface="+mn-lt"/>
              </a:rPr>
              <a:t>N</a:t>
            </a:r>
            <a:r>
              <a:rPr lang="lv-LV" b="1" dirty="0">
                <a:effectLst/>
                <a:latin typeface="+mn-lt"/>
              </a:rPr>
              <a:t>esošo konstrukciju un mezglu stiprības pārbaude, nestspējas aprēķins un novērtējums</a:t>
            </a:r>
            <a:endParaRPr lang="lv-LV" b="1" dirty="0">
              <a:latin typeface="+mn-lt"/>
            </a:endParaRPr>
          </a:p>
        </p:txBody>
      </p:sp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xfrm>
            <a:off x="449263" y="7064375"/>
            <a:ext cx="360362" cy="401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1006475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</a:rPr>
              <a:pPr marL="0" marR="0" lvl="0" indent="0" defTabSz="1006475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t>26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half" idx="17"/>
          </p:nvPr>
        </p:nvSpPr>
        <p:spPr bwMode="auto">
          <a:xfrm>
            <a:off x="9544050" y="7045325"/>
            <a:ext cx="1871663" cy="403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1006475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AE488-A4B3-4808-9B63-6758C3EA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374" y="2068485"/>
            <a:ext cx="3386421" cy="342270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4BC0A9-575C-4114-8E26-A81B3E2728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263" y="1568395"/>
            <a:ext cx="4751387" cy="5299130"/>
          </a:xfrm>
        </p:spPr>
        <p:txBody>
          <a:bodyPr/>
          <a:lstStyle/>
          <a:p>
            <a:pPr marL="0" marR="28575" indent="0">
              <a:spcAft>
                <a:spcPts val="600"/>
              </a:spcAft>
              <a:buNone/>
              <a:tabLst>
                <a:tab pos="454660" algn="l"/>
                <a:tab pos="457200" algn="l"/>
              </a:tabLst>
            </a:pPr>
            <a:r>
              <a:rPr lang="lv-LV" sz="21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Nestspējas aprēķinos konstatēts: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lv-LV" sz="2100" b="0" i="0" u="none" strike="noStrike" baseline="0" dirty="0"/>
              <a:t>pēc mūsdienu projektēšanas standartiem</a:t>
            </a:r>
            <a:r>
              <a:rPr lang="lv-LV" sz="2100" b="0" dirty="0"/>
              <a:t> -</a:t>
            </a:r>
            <a:r>
              <a:rPr lang="lv-LV" sz="2100" b="0" i="0" u="none" strike="noStrike" baseline="0" dirty="0"/>
              <a:t> teorētiski lielāka elementu noslodze vai pat pārslodze, tomēr esošās ēku konstrukcijas var kalpot vēl vairākus desmitus gadus bez pārslodzes pazīmēm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lv-LV" sz="2100" b="0" i="0" u="none" strike="noStrike" baseline="0" dirty="0"/>
          </a:p>
          <a:p>
            <a:pPr>
              <a:buFont typeface="Wingdings" panose="05000000000000000000" pitchFamily="2" charset="2"/>
              <a:buChar char="q"/>
            </a:pPr>
            <a:r>
              <a:rPr lang="lv-LV" sz="2100" b="0" i="0" u="none" strike="noStrike" baseline="0" dirty="0"/>
              <a:t>pārseguma plātnes ir ar salīdzinoši lielu nestspējas rezervi</a:t>
            </a:r>
          </a:p>
          <a:p>
            <a:pPr marL="0" indent="0">
              <a:buNone/>
            </a:pPr>
            <a:endParaRPr lang="lv-LV" sz="2100" b="0" dirty="0"/>
          </a:p>
          <a:p>
            <a:pPr algn="l">
              <a:buFont typeface="Wingdings" panose="05000000000000000000" pitchFamily="2" charset="2"/>
              <a:buChar char="q"/>
            </a:pPr>
            <a:r>
              <a:rPr lang="lv-LV" sz="2100" b="0" i="0" u="none" strike="noStrike" baseline="0" dirty="0"/>
              <a:t>jumta pārsegumi spēj nodrošināt nestspēju arī atbilstoši mūsdienu sniega slodzēm pie nosacījuma, ka nākotnē būtiski nepasliktinās šo plātņu betona stiprība</a:t>
            </a:r>
          </a:p>
          <a:p>
            <a:pPr algn="l"/>
            <a:endParaRPr lang="en-US" b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F6BC2-7EBF-48D3-BD34-EFB1987A8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519" y="1867693"/>
            <a:ext cx="3640245" cy="1449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6FA46-6BA4-4C7B-8378-2A1BD30F0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244" y="3779837"/>
            <a:ext cx="3048794" cy="223661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1BB6E-8039-4D01-BCDF-C44E33BF94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197475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27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41" y="153667"/>
            <a:ext cx="12605256" cy="12091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b="1" dirty="0">
                <a:solidFill>
                  <a:srgbClr val="00AAC5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lv-LV" b="1" dirty="0">
                <a:solidFill>
                  <a:srgbClr val="00AAC5"/>
                </a:solidFill>
                <a:effectLst/>
                <a:latin typeface="+mn-lt"/>
                <a:ea typeface="Calibri" panose="020F0502020204030204" pitchFamily="34" charset="0"/>
              </a:rPr>
              <a:t>esošo konstrukciju un mezglu konstruktīvie risinājumi</a:t>
            </a:r>
            <a:endParaRPr lang="lv-LV" dirty="0">
              <a:solidFill>
                <a:srgbClr val="00AAC5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43348-B621-425D-9E15-05859916AFCF}"/>
              </a:ext>
            </a:extLst>
          </p:cNvPr>
          <p:cNvSpPr txBox="1"/>
          <p:nvPr/>
        </p:nvSpPr>
        <p:spPr>
          <a:xfrm>
            <a:off x="8094108" y="886564"/>
            <a:ext cx="477111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Daļai ēku konstatētas plaisas nesošajās sienās pilastru daļā.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Ēkas iespējamā ekspluatācijas laika pagarināšanai izstrādāts 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pilastru demontāžas un  </a:t>
            </a:r>
            <a:r>
              <a:rPr lang="lv-LV" sz="2400" dirty="0">
                <a:solidFill>
                  <a:srgbClr val="005DA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tipveida 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risinājums iekārto sienu paneļu stiprināšanai.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Risinājuma būvdarbu provizoriskās tiešās izmaksas vienai sekcijas fasādei (4 pilastriem) paredzamas aptuveni 8 003 </a:t>
            </a:r>
            <a:r>
              <a:rPr lang="lv-LV" sz="2400" dirty="0" err="1">
                <a:solidFill>
                  <a:srgbClr val="005DA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2400" dirty="0">
              <a:solidFill>
                <a:srgbClr val="005DA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lv-LV" sz="20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222A2-F3DC-4694-9C67-CBFC0806A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091" y="758251"/>
            <a:ext cx="4654760" cy="3918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A851C8-0215-409F-970E-DFAD00CD4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1" y="3498758"/>
            <a:ext cx="2510585" cy="1522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56780-7D59-45BB-816D-1675C323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95" y="5012318"/>
            <a:ext cx="2726577" cy="1649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7AD9B3-4266-4B65-9B6D-2B26A3E89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41" y="1458064"/>
            <a:ext cx="1808162" cy="1841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A2C497-266E-4C35-86BD-84AB5730C2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178" y="4679651"/>
            <a:ext cx="2778585" cy="189757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AF27DE-028D-445F-B71D-014C31F7BC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48328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28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50196"/>
            <a:ext cx="12430158" cy="11868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b="1" dirty="0">
                <a:solidFill>
                  <a:srgbClr val="00AAC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esošo konstrukciju un mezglu </a:t>
            </a:r>
            <a:b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konstruktīvie risinājumi</a:t>
            </a:r>
            <a:endParaRPr lang="lv-LV" dirty="0">
              <a:solidFill>
                <a:srgbClr val="00AAC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80574-22B2-4951-85CA-83FE2283844E}"/>
              </a:ext>
            </a:extLst>
          </p:cNvPr>
          <p:cNvSpPr txBox="1"/>
          <p:nvPr/>
        </p:nvSpPr>
        <p:spPr>
          <a:xfrm>
            <a:off x="8289890" y="1458064"/>
            <a:ext cx="449707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0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lv-LV" sz="20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onstatēta lodžiju norobežojošo elementu - metāla konstrukciju un to stiprinājuma vietu korozija.</a:t>
            </a:r>
          </a:p>
          <a:p>
            <a:pPr algn="just">
              <a:spcAft>
                <a:spcPts val="600"/>
              </a:spcAft>
            </a:pPr>
            <a:endParaRPr lang="lv-LV" sz="2000" dirty="0">
              <a:solidFill>
                <a:srgbClr val="005DA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0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Lodžiju drošai lietošanai izstrādāts </a:t>
            </a:r>
            <a:r>
              <a:rPr lang="lv-LV" sz="20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lodžiju norobežojošo margu atjaunošanas </a:t>
            </a:r>
            <a:r>
              <a:rPr lang="lv-LV" sz="2000" dirty="0">
                <a:solidFill>
                  <a:srgbClr val="005DA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tipveida </a:t>
            </a:r>
            <a:r>
              <a:rPr lang="lv-LV" sz="20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risinājums.</a:t>
            </a:r>
          </a:p>
          <a:p>
            <a:pPr algn="just">
              <a:spcAft>
                <a:spcPts val="600"/>
              </a:spcAft>
            </a:pPr>
            <a:endParaRPr lang="lv-LV" sz="2000" dirty="0">
              <a:solidFill>
                <a:srgbClr val="005DA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000" dirty="0">
                <a:solidFill>
                  <a:srgbClr val="005DA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Risinājuma būvdarbu provizoriskās tiešās izmaksas vienai 6 m lodžijas norobežojuma atjaunošanai paredzamas aptuveni 1373 </a:t>
            </a:r>
            <a:r>
              <a:rPr lang="lv-LV" sz="2000" dirty="0" err="1">
                <a:solidFill>
                  <a:srgbClr val="005DA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2000" dirty="0">
              <a:solidFill>
                <a:srgbClr val="005DA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lv-LV" sz="20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3B32A-6E9B-45D1-81C0-CB4465E99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58064"/>
            <a:ext cx="7839076" cy="2569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BF951E-2B3D-40E8-8894-240CF3209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61" y="4004915"/>
            <a:ext cx="6615753" cy="28479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24BC7-212B-4491-9C8E-045A246F8410}"/>
              </a:ext>
            </a:extLst>
          </p:cNvPr>
          <p:cNvSpPr/>
          <p:nvPr/>
        </p:nvSpPr>
        <p:spPr>
          <a:xfrm>
            <a:off x="4444287" y="6301062"/>
            <a:ext cx="3176337" cy="52938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BDF6A-A06D-422B-8031-CD644F82AB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2354138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29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50196"/>
            <a:ext cx="12430158" cy="11868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b="1" dirty="0">
                <a:solidFill>
                  <a:srgbClr val="00AAC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esošo konstrukciju un mezglu </a:t>
            </a:r>
            <a:b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konstruktīvie risinājumi</a:t>
            </a:r>
            <a:endParaRPr lang="lv-LV" dirty="0">
              <a:solidFill>
                <a:srgbClr val="00AAC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80574-22B2-4951-85CA-83FE2283844E}"/>
              </a:ext>
            </a:extLst>
          </p:cNvPr>
          <p:cNvSpPr txBox="1"/>
          <p:nvPr/>
        </p:nvSpPr>
        <p:spPr>
          <a:xfrm>
            <a:off x="8289890" y="1458064"/>
            <a:ext cx="449707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0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Daļai ēku konstatēti ailu pārsedžu balsta vietu nepilnības pagraba telpās</a:t>
            </a:r>
          </a:p>
          <a:p>
            <a:pPr algn="just">
              <a:spcAft>
                <a:spcPts val="600"/>
              </a:spcAft>
            </a:pPr>
            <a:endParaRPr lang="lv-LV" sz="2000" dirty="0">
              <a:solidFill>
                <a:srgbClr val="005DA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0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Ēkas drošai ekspluatācijai un stabilitātes </a:t>
            </a:r>
            <a:r>
              <a:rPr lang="lv-LV" sz="2000" dirty="0" err="1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nodrošaināšanai</a:t>
            </a:r>
            <a:r>
              <a:rPr lang="lv-LV" sz="20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izstrādāts </a:t>
            </a:r>
            <a:r>
              <a:rPr lang="lv-LV" sz="20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ailu pārsedžu balsta vietu atjaunošanas </a:t>
            </a:r>
            <a:r>
              <a:rPr lang="lv-LV" sz="2000" dirty="0">
                <a:solidFill>
                  <a:srgbClr val="005DA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tipveida </a:t>
            </a:r>
            <a:r>
              <a:rPr lang="lv-LV" sz="20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risinājums</a:t>
            </a:r>
          </a:p>
          <a:p>
            <a:pPr algn="just">
              <a:spcAft>
                <a:spcPts val="600"/>
              </a:spcAft>
            </a:pPr>
            <a:endParaRPr lang="lv-LV" sz="2000" dirty="0">
              <a:solidFill>
                <a:srgbClr val="005DA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000" dirty="0">
                <a:solidFill>
                  <a:srgbClr val="005DA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Risinājuma būvdarbu provizoriskās tiešās izmaksas vienas balsta vietas atjaunošanai paredzamas aptuveni 752 </a:t>
            </a:r>
            <a:r>
              <a:rPr lang="lv-LV" sz="2000" dirty="0" err="1">
                <a:solidFill>
                  <a:srgbClr val="005DA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2000" dirty="0">
              <a:solidFill>
                <a:srgbClr val="005DA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lv-LV" sz="20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EBF96-AFA6-4D02-9295-0704F81CE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3" y="1624881"/>
            <a:ext cx="7769984" cy="442941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D295A1-B334-4C22-A846-EEC040E8BC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345442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83F0A2C-608D-4669-8174-2687F8BF0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9084" y="2101310"/>
            <a:ext cx="3860966" cy="2627084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lnSpc>
                <a:spcPts val="5075"/>
              </a:lnSpc>
              <a:buSzPct val="100000"/>
            </a:pPr>
            <a:r>
              <a:rPr lang="lv-LV" altLang="lv-LV" b="1" dirty="0">
                <a:solidFill>
                  <a:srgbClr val="00AAC5"/>
                </a:solidFill>
                <a:latin typeface="+mn-lt"/>
              </a:rPr>
              <a:t>Apsekoto ēku izvietojums kartē</a:t>
            </a:r>
            <a:r>
              <a:rPr lang="nl-NL" altLang="lv-LV" b="1" dirty="0">
                <a:solidFill>
                  <a:srgbClr val="00AAC5"/>
                </a:solidFill>
                <a:latin typeface="+mn-lt"/>
              </a:rPr>
              <a:t> </a:t>
            </a:r>
          </a:p>
        </p:txBody>
      </p:sp>
      <p:sp>
        <p:nvSpPr>
          <p:cNvPr id="8195" name="Slide Number Placeholder 2">
            <a:extLst>
              <a:ext uri="{FF2B5EF4-FFF2-40B4-BE49-F238E27FC236}">
                <a16:creationId xmlns:a16="http://schemas.microsoft.com/office/drawing/2014/main" id="{827FC840-89A7-45FF-9194-BD96E26BEE7D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6475" fontAlgn="base">
              <a:spcBef>
                <a:spcPct val="0"/>
              </a:spcBef>
              <a:spcAft>
                <a:spcPct val="0"/>
              </a:spcAft>
              <a:buSzPct val="100000"/>
            </a:pPr>
            <a:fld id="{F084A8EB-C12A-4185-A722-A9E68EF79F8E}" type="slidenum">
              <a:rPr lang="nl-NL" altLang="lv-LV" sz="1400">
                <a:solidFill>
                  <a:srgbClr val="6F6F6F"/>
                </a:solidFill>
              </a:rPr>
              <a:pPr defTabSz="1006475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nl-NL" altLang="lv-LV" sz="1400">
              <a:solidFill>
                <a:srgbClr val="6F6F6F"/>
              </a:solidFill>
            </a:endParaRP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DE9ECFBF-44F4-4996-989D-FEB67B665CE5}"/>
              </a:ext>
            </a:extLst>
          </p:cNvPr>
          <p:cNvSpPr>
            <a:spLocks noGrp="1" noChangeArrowheads="1"/>
          </p:cNvSpPr>
          <p:nvPr>
            <p:ph type="dt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6475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lv-LV" sz="1400">
                <a:solidFill>
                  <a:srgbClr val="005DA1"/>
                </a:solidFill>
              </a:rPr>
              <a:t>Kiwa Inspecta</a:t>
            </a:r>
            <a:endParaRPr lang="nl-NL" altLang="lv-LV" sz="1400" dirty="0">
              <a:solidFill>
                <a:srgbClr val="005DA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328A8-D41E-466F-BA77-A4D99F0C77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053" y="857250"/>
            <a:ext cx="8525266" cy="52248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BC1F37-6D2B-47B4-98B0-2A6B53E9B13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30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7" y="146185"/>
            <a:ext cx="11016778" cy="20031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lv-LV" b="1" dirty="0">
                <a:solidFill>
                  <a:srgbClr val="00AAC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nformatīvais materiāls </a:t>
            </a:r>
            <a:r>
              <a:rPr lang="lv-LV" b="1" dirty="0">
                <a:solidFill>
                  <a:srgbClr val="00AAC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sērijas 103 ēku </a:t>
            </a:r>
            <a: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nesošo konstrukciju padziļinātas tehniskās apsekošanas veikšanai</a:t>
            </a:r>
            <a:endParaRPr lang="lv-LV" dirty="0">
              <a:solidFill>
                <a:srgbClr val="00AAC5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3633660-B6C4-455D-8FF9-228A5D578089}"/>
              </a:ext>
            </a:extLst>
          </p:cNvPr>
          <p:cNvSpPr txBox="1">
            <a:spLocks/>
          </p:cNvSpPr>
          <p:nvPr/>
        </p:nvSpPr>
        <p:spPr>
          <a:xfrm>
            <a:off x="632297" y="2778281"/>
            <a:ext cx="11502553" cy="20031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006475" rtl="0" fontAlgn="base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defTabSz="1006475" rtl="0" fontAlgn="base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defTabSz="1006475" rtl="0" fontAlgn="base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defTabSz="1006475" rtl="0" fontAlgn="base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defTabSz="1006475" rtl="0" fontAlgn="base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defTabSz="1006475" rtl="0" fontAlgn="base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defTabSz="1006475" rtl="0" fontAlgn="base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defTabSz="1006475" rtl="0" fontAlgn="base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defTabSz="1006475" rtl="0" fontAlgn="base">
              <a:lnSpc>
                <a:spcPts val="5063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v-LV" sz="2400" b="1" dirty="0">
                <a:solidFill>
                  <a:srgbClr val="005DA1"/>
                </a:solidFill>
                <a:latin typeface="+mn-lt"/>
              </a:rPr>
              <a:t>Vizuālā apskate un tehniskā apsekošana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v-LV" sz="2400" b="1" dirty="0">
                <a:solidFill>
                  <a:srgbClr val="005DA1"/>
                </a:solidFill>
                <a:latin typeface="+mn-lt"/>
              </a:rPr>
              <a:t>Konstrukciju un mezglu pārbaude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v-LV" sz="2400" b="1" dirty="0">
                <a:solidFill>
                  <a:srgbClr val="005DA1"/>
                </a:solidFill>
                <a:latin typeface="+mn-lt"/>
              </a:rPr>
              <a:t>Pārbaude ar negraujošām metodēm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lv-LV" sz="2400" b="1" dirty="0">
                <a:solidFill>
                  <a:srgbClr val="005DA1"/>
                </a:solidFill>
                <a:latin typeface="+mn-lt"/>
              </a:rPr>
              <a:t>Atzinums</a:t>
            </a:r>
            <a:r>
              <a:rPr lang="lv-LV" sz="2400" dirty="0">
                <a:solidFill>
                  <a:srgbClr val="005DA1"/>
                </a:solidFill>
                <a:latin typeface="+mn-lt"/>
              </a:rPr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6BF55E-1E73-4BB6-97C4-9E128FB857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224882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31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306695"/>
            <a:ext cx="10809288" cy="1926076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lv-LV" b="1" dirty="0">
                <a:solidFill>
                  <a:srgbClr val="00AAC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riekšlikumi </a:t>
            </a:r>
            <a:r>
              <a:rPr lang="lv-LV" b="1" dirty="0">
                <a:solidFill>
                  <a:srgbClr val="00AAC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sērijas 103</a:t>
            </a:r>
            <a: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ēku </a:t>
            </a:r>
            <a:b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b="1" dirty="0">
                <a:solidFill>
                  <a:srgbClr val="00AAC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nesošo konstrukciju un mezglu ekspluatācijas termiņiem un uzturēšanai </a:t>
            </a:r>
            <a:endParaRPr lang="lv-LV" dirty="0">
              <a:solidFill>
                <a:srgbClr val="00AAC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2579D-DF36-4642-A81B-62D16FBFD378}"/>
              </a:ext>
            </a:extLst>
          </p:cNvPr>
          <p:cNvSpPr txBox="1"/>
          <p:nvPr/>
        </p:nvSpPr>
        <p:spPr>
          <a:xfrm>
            <a:off x="449262" y="2592334"/>
            <a:ext cx="1242043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Rekomendējami normatīvo aktu grozījumi, kas paredz s</a:t>
            </a:r>
            <a:r>
              <a:rPr lang="lv-LV" sz="24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ērijas 103 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ēku ekspluatāciju pēc vidējā normatīvā kalpošanas ilguma pie šādiem nosacījumiem:</a:t>
            </a:r>
          </a:p>
          <a:p>
            <a:pPr algn="just">
              <a:spcAft>
                <a:spcPts val="600"/>
              </a:spcAft>
            </a:pPr>
            <a:endParaRPr lang="lv-LV" sz="2400" dirty="0">
              <a:solidFill>
                <a:srgbClr val="005DA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ir nodrošināta atbilstība tādām Būvniecības likuma 9. pantā izvirzītajām prasībām, kā mehāniskā stiprība un stabilitāte 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atbilstība mehāniskās stiprības un stabilitātes nosacījumiem nosakāma pēc tehniskās apsekošanas rezultātiem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ēku tehnisko apsekošanu veic saskaņā ar izpētes ietvaros izstrādāto un Ziņojumā atspoguļoto informatīvo materiālu, secinājumos un ieteikumos balstoties uz padziļinātas izpētes rezultātiem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6AB99D-D9F6-4874-AC5C-4A82D7BF38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891530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nummer 3">
            <a:extLst>
              <a:ext uri="{FF2B5EF4-FFF2-40B4-BE49-F238E27FC236}">
                <a16:creationId xmlns:a16="http://schemas.microsoft.com/office/drawing/2014/main" id="{20499A2D-29F1-4CAE-BEED-35E62BA751B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6475" fontAlgn="base">
              <a:spcBef>
                <a:spcPct val="0"/>
              </a:spcBef>
              <a:spcAft>
                <a:spcPct val="0"/>
              </a:spcAft>
              <a:buSzPct val="100000"/>
            </a:pPr>
            <a:fld id="{E04E6DBA-8550-4D5F-87F4-9497C6E4216B}" type="slidenum">
              <a:rPr lang="nl-NL" altLang="lv-LV" sz="1400">
                <a:solidFill>
                  <a:srgbClr val="6F6F6F"/>
                </a:solidFill>
              </a:rPr>
              <a:pPr defTabSz="1006475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32</a:t>
            </a:fld>
            <a:endParaRPr lang="nl-NL" altLang="lv-LV" sz="1400">
              <a:solidFill>
                <a:srgbClr val="6F6F6F"/>
              </a:solidFill>
            </a:endParaRPr>
          </a:p>
        </p:txBody>
      </p:sp>
      <p:sp>
        <p:nvSpPr>
          <p:cNvPr id="19459" name="Tijdelijke aanduiding voor datum 5">
            <a:extLst>
              <a:ext uri="{FF2B5EF4-FFF2-40B4-BE49-F238E27FC236}">
                <a16:creationId xmlns:a16="http://schemas.microsoft.com/office/drawing/2014/main" id="{8CA2507A-918B-491F-88DA-A0C3FE87B5C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544050" y="7064375"/>
            <a:ext cx="1871663" cy="40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6475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lv-LV" sz="1400" b="1">
                <a:solidFill>
                  <a:srgbClr val="005DA1"/>
                </a:solidFill>
              </a:rPr>
              <a:t>Kiwa Inspecta</a:t>
            </a:r>
            <a:endParaRPr lang="nl-NL" altLang="lv-LV" sz="1400" b="1" dirty="0">
              <a:solidFill>
                <a:srgbClr val="005DA1"/>
              </a:solidFill>
            </a:endParaRPr>
          </a:p>
        </p:txBody>
      </p:sp>
      <p:pic>
        <p:nvPicPr>
          <p:cNvPr id="19460" name="Afbeelding 6">
            <a:extLst>
              <a:ext uri="{FF2B5EF4-FFF2-40B4-BE49-F238E27FC236}">
                <a16:creationId xmlns:a16="http://schemas.microsoft.com/office/drawing/2014/main" id="{60EC2EFD-ED57-4C41-A6EB-50FAA6E9B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2897188"/>
            <a:ext cx="357981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51999A-DD47-46FB-AFBD-E059DB4CC4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6475" fontAlgn="base">
              <a:spcBef>
                <a:spcPct val="0"/>
              </a:spcBef>
              <a:spcAft>
                <a:spcPct val="0"/>
              </a:spcAft>
              <a:buSzPct val="100000"/>
            </a:pPr>
            <a:fld id="{CE5CC645-A2F0-4F99-8E76-5AD4A5F56826}" type="slidenum">
              <a:rPr lang="nl-NL" altLang="lv-LV" sz="1400">
                <a:solidFill>
                  <a:srgbClr val="6F6F6F"/>
                </a:solidFill>
              </a:rPr>
              <a:pPr defTabSz="1006475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nl-NL" altLang="lv-LV" sz="1400">
              <a:solidFill>
                <a:srgbClr val="6F6F6F"/>
              </a:solidFill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xfrm>
            <a:off x="9349740" y="7062788"/>
            <a:ext cx="1871663" cy="40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6475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lv-LV" sz="1400">
                <a:solidFill>
                  <a:srgbClr val="005DA1"/>
                </a:solidFill>
              </a:rPr>
              <a:t>Kiwa Inspecta</a:t>
            </a:r>
            <a:endParaRPr lang="nl-NL" altLang="lv-LV" sz="1400">
              <a:solidFill>
                <a:srgbClr val="005DA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666643"/>
            <a:ext cx="9365386" cy="880803"/>
          </a:xfrm>
        </p:spPr>
        <p:txBody>
          <a:bodyPr/>
          <a:lstStyle/>
          <a:p>
            <a:r>
              <a:rPr lang="lv-LV" b="1" dirty="0">
                <a:latin typeface="+mn-lt"/>
              </a:rPr>
              <a:t>Apsekotās ēkas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809624" y="2434348"/>
            <a:ext cx="115062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lv-LV" sz="24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ērijas </a:t>
            </a:r>
            <a:r>
              <a:rPr lang="lv-LV" sz="24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103 daudzdzīvokļu 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dzīvojamo ēku apsekošana un izpēte veikta 15 ēkām dažādās Latvijas pilsētās un ciemos, kā piemēram, Rīgā, Ogrē, Cēsīs, Talsos, Jūrmalā, Jaunmārupē, Liepā un Mazirbē. </a:t>
            </a:r>
          </a:p>
          <a:p>
            <a:pPr algn="just">
              <a:lnSpc>
                <a:spcPts val="3600"/>
              </a:lnSpc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Ēkas nodotas ekspluatācijā laika posmā no 1976. līdz 1993. gadam.</a:t>
            </a:r>
            <a:endParaRPr lang="lv-LV" sz="2400" dirty="0">
              <a:solidFill>
                <a:srgbClr val="005DA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600"/>
              </a:lnSpc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</a:rPr>
              <a:t>Izpēte veikta desmit 5 (6) stāvu ēkām Latvijas pilsētās un piecām 3. stāvu ēkām lauku teritorijās.</a:t>
            </a:r>
          </a:p>
          <a:p>
            <a:pPr>
              <a:lnSpc>
                <a:spcPts val="3600"/>
              </a:lnSpc>
            </a:pPr>
            <a:endParaRPr lang="lv-LV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03A0D0-A208-4746-BFA4-A7C031B472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5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666643"/>
            <a:ext cx="12389282" cy="790368"/>
          </a:xfrm>
        </p:spPr>
        <p:txBody>
          <a:bodyPr/>
          <a:lstStyle/>
          <a:p>
            <a:r>
              <a:rPr lang="lv-LV" b="1" dirty="0">
                <a:latin typeface="+mn-lt"/>
              </a:rPr>
              <a:t>Apsekošanas un izpētes gaita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449263" y="1563525"/>
            <a:ext cx="12389282" cy="420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06475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400" dirty="0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Izpētes ietvaros tika veikta ēku padziļinātā tehniskā stāvokļa izpēte un novērtēšana: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q"/>
              <a:defRPr/>
            </a:pPr>
            <a:r>
              <a:rPr lang="lv-LV" sz="2400" dirty="0">
                <a:solidFill>
                  <a:srgbClr val="005DA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Ēkas būvkonstrukciju </a:t>
            </a:r>
            <a:r>
              <a:rPr lang="lv-LV" sz="2400" dirty="0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n</a:t>
            </a:r>
            <a:r>
              <a:rPr lang="lv-LV" sz="2400" dirty="0">
                <a:solidFill>
                  <a:srgbClr val="005DA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esošo ķieģeļu mūra sienu un </a:t>
            </a:r>
            <a:r>
              <a:rPr lang="lv-LV" sz="2400" dirty="0" err="1">
                <a:solidFill>
                  <a:srgbClr val="005DA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lv-LV" sz="2400" dirty="0" err="1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iboto</a:t>
            </a:r>
            <a:r>
              <a:rPr lang="lv-LV" sz="2400" dirty="0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cokola paneļu</a:t>
            </a:r>
            <a:endParaRPr lang="lv-LV" sz="2400" dirty="0">
              <a:solidFill>
                <a:srgbClr val="005DA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q"/>
              <a:defRPr/>
            </a:pPr>
            <a:r>
              <a:rPr lang="lv-LV" sz="2400" dirty="0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ārsienu paneļu un </a:t>
            </a:r>
            <a:r>
              <a:rPr lang="lv-LV" sz="2400" dirty="0" err="1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starppaneļu</a:t>
            </a:r>
            <a:r>
              <a:rPr lang="lv-LV" sz="2400" dirty="0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šuvju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q"/>
              <a:defRPr/>
            </a:pPr>
            <a:r>
              <a:rPr lang="lv-LV" sz="2400" dirty="0" err="1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starplogu</a:t>
            </a:r>
            <a:r>
              <a:rPr lang="lv-LV" sz="2400" dirty="0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ailu aizpildījuma ēku norobežojošās konstrukcijās</a:t>
            </a:r>
          </a:p>
          <a:p>
            <a:pPr marL="342900" indent="-342900" algn="just">
              <a:lnSpc>
                <a:spcPts val="3600"/>
              </a:lnSpc>
              <a:buFont typeface="Wingdings" panose="05000000000000000000" pitchFamily="2" charset="2"/>
              <a:buChar char="q"/>
              <a:defRPr/>
            </a:pPr>
            <a:r>
              <a:rPr lang="lv-LV" sz="2400" dirty="0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pārsegumu </a:t>
            </a:r>
            <a:endParaRPr lang="lv-LV" sz="2400" dirty="0">
              <a:solidFill>
                <a:srgbClr val="005DA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1006475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v-LV" sz="2400" dirty="0">
                <a:solidFill>
                  <a:srgbClr val="005DA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lodžiju</a:t>
            </a:r>
          </a:p>
          <a:p>
            <a:pPr marL="342900" marR="0" lvl="0" indent="-342900" algn="just" defTabSz="1006475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v-LV" sz="2400" dirty="0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nesošo konstrukciju un mezglu stiprības</a:t>
            </a:r>
          </a:p>
          <a:p>
            <a:pPr marL="342900" marR="0" lvl="0" indent="-342900" algn="just" defTabSz="1006475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v-LV" sz="2400" dirty="0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nestspējas aprēķini un novērtējums</a:t>
            </a:r>
            <a:endParaRPr lang="lv-LV" sz="2400" dirty="0">
              <a:solidFill>
                <a:srgbClr val="005DA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1006475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v-LV" sz="2400" dirty="0">
              <a:solidFill>
                <a:srgbClr val="005DA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D5A6A9-6A68-4FCD-A652-49928680F4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265615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6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666643"/>
            <a:ext cx="9365386" cy="1060021"/>
          </a:xfrm>
        </p:spPr>
        <p:txBody>
          <a:bodyPr/>
          <a:lstStyle/>
          <a:p>
            <a:r>
              <a:rPr lang="lv-LV" b="1" dirty="0">
                <a:latin typeface="+mn-lt"/>
              </a:rPr>
              <a:t>Apsekošanas un izpētes gaita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449262" y="2554421"/>
            <a:ext cx="12472917" cy="281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06475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400" dirty="0">
                <a:solidFill>
                  <a:srgbClr val="005DA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Izpētes laikā :</a:t>
            </a:r>
          </a:p>
          <a:p>
            <a:pPr marL="342900" marR="0" lvl="0" indent="-342900" algn="just" defTabSz="1006475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v-LV" sz="2400" dirty="0">
                <a:solidFill>
                  <a:srgbClr val="005DA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tika detalizēti apsekotas tādas ēku telpas un vietas, kā kāpņu telpas, pagraba un bēniņu telpas, jumti, lodžijas un ārsienas</a:t>
            </a:r>
            <a:endParaRPr lang="lv-LV" sz="2400" dirty="0">
              <a:solidFill>
                <a:srgbClr val="005DA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1006475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v-LV" sz="2400" dirty="0">
                <a:solidFill>
                  <a:srgbClr val="005DA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veikta nesošo konstrukciju dzelzsbetona stiprības, atsegto mezglu, ieliekamo detaļu un stiegrojuma pārbaude, salīdzināšana ar Projekta datiem un novērtēšana</a:t>
            </a:r>
          </a:p>
          <a:p>
            <a:pPr marL="342900" marR="0" lvl="0" indent="-342900" algn="just" defTabSz="1006475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v-LV" sz="2400" dirty="0">
                <a:solidFill>
                  <a:srgbClr val="005DA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lv-LV" sz="2400" dirty="0">
                <a:solidFill>
                  <a:srgbClr val="005DA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eikti ēku ģeodēziskie uzmērījumi, lai noteiktu ēku </a:t>
            </a:r>
            <a:r>
              <a:rPr lang="lv-LV" sz="2400" dirty="0" err="1">
                <a:solidFill>
                  <a:srgbClr val="005DA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vertikalitāti</a:t>
            </a:r>
            <a:endParaRPr lang="lv-LV" sz="2400" dirty="0">
              <a:solidFill>
                <a:srgbClr val="005DA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5AC677-E163-4C24-A32C-6EA50C0260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399273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7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579578"/>
            <a:ext cx="4760912" cy="2153574"/>
          </a:xfrm>
        </p:spPr>
        <p:txBody>
          <a:bodyPr/>
          <a:lstStyle/>
          <a:p>
            <a:r>
              <a:rPr lang="lv-LV" b="1" dirty="0">
                <a:latin typeface="+mn-lt"/>
              </a:rPr>
              <a:t>Apsekoto ēku konstruktīvais risinājums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259054-072C-4707-9697-EAC052CE391B}"/>
              </a:ext>
            </a:extLst>
          </p:cNvPr>
          <p:cNvSpPr txBox="1"/>
          <p:nvPr/>
        </p:nvSpPr>
        <p:spPr>
          <a:xfrm>
            <a:off x="449263" y="3303481"/>
            <a:ext cx="4760912" cy="190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lv-LV" sz="2400" dirty="0">
                <a:solidFill>
                  <a:srgbClr val="005DA1"/>
                </a:solidFill>
                <a:latin typeface="+mn-lt"/>
                <a:ea typeface="Calibri" panose="020F0502020204030204" pitchFamily="34" charset="0"/>
              </a:rPr>
              <a:t>Sērijas 103 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</a:rPr>
              <a:t>ēkas projektētas un būvētas kā </a:t>
            </a:r>
            <a:r>
              <a:rPr lang="lv-LV" sz="2400" dirty="0" err="1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</a:rPr>
              <a:t>bezkarkasa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Calibri" panose="020F0502020204030204" pitchFamily="34" charset="0"/>
              </a:rPr>
              <a:t> ēkas ar šķērsvirziena nesošām ķieģeļu mūra sienām.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E44CC-5BC7-40DC-ADCB-EFFEC3DC3951}"/>
              </a:ext>
            </a:extLst>
          </p:cNvPr>
          <p:cNvSpPr txBox="1"/>
          <p:nvPr/>
        </p:nvSpPr>
        <p:spPr>
          <a:xfrm>
            <a:off x="6526855" y="2794880"/>
            <a:ext cx="4155558" cy="50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lv-LV" sz="1800" dirty="0">
                <a:solidFill>
                  <a:srgbClr val="005DA1"/>
                </a:solidFill>
              </a:rPr>
              <a:t>5 stāvu ēka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0225D-ABC0-424E-98A3-A220F2C833AF}"/>
              </a:ext>
            </a:extLst>
          </p:cNvPr>
          <p:cNvSpPr txBox="1"/>
          <p:nvPr/>
        </p:nvSpPr>
        <p:spPr>
          <a:xfrm>
            <a:off x="6738088" y="6108784"/>
            <a:ext cx="384374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lv-LV" sz="1800" dirty="0">
                <a:solidFill>
                  <a:srgbClr val="005DA1"/>
                </a:solidFill>
              </a:rPr>
              <a:t>3 stāvu ēka</a:t>
            </a:r>
          </a:p>
        </p:txBody>
      </p:sp>
      <p:pic>
        <p:nvPicPr>
          <p:cNvPr id="7" name="Picture 6" descr="A picture containing grass, building, sky, outdoor&#10;&#10;Description automatically generated">
            <a:extLst>
              <a:ext uri="{FF2B5EF4-FFF2-40B4-BE49-F238E27FC236}">
                <a16:creationId xmlns:a16="http://schemas.microsoft.com/office/drawing/2014/main" id="{88DBE344-9BF1-46A8-B09F-A852DA3B68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855" y="3549570"/>
            <a:ext cx="4271447" cy="2741378"/>
          </a:xfrm>
          <a:prstGeom prst="rect">
            <a:avLst/>
          </a:prstGeom>
        </p:spPr>
      </p:pic>
      <p:pic>
        <p:nvPicPr>
          <p:cNvPr id="10" name="Picture 9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732D8437-EF5C-4E38-B1F2-BCD88C42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855" y="259324"/>
            <a:ext cx="4266206" cy="26743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B9397-4007-44AD-852A-BC17B29272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320204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8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523441"/>
            <a:ext cx="8907052" cy="485757"/>
          </a:xfrm>
        </p:spPr>
        <p:txBody>
          <a:bodyPr/>
          <a:lstStyle/>
          <a:p>
            <a:r>
              <a:rPr lang="lv-LV" b="1" dirty="0">
                <a:latin typeface="+mn-lt"/>
              </a:rPr>
              <a:t>Pamati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629444" y="1315153"/>
            <a:ext cx="564673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Sērijas 103 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ēkām izbūvēti </a:t>
            </a:r>
            <a:r>
              <a:rPr lang="lv-LV" sz="2400" dirty="0" err="1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lentveida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pamati no dzelzsbetona </a:t>
            </a:r>
            <a:r>
              <a:rPr lang="lv-LV" sz="2400" dirty="0" err="1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gatavelementu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pamatu pēdām un blokiem.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</a:rPr>
              <a:t>Pazīmes, kas liecinātu par pamatnes un pamatu deformācijām, netika konstatētas.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latin typeface="+mn-lt"/>
                <a:ea typeface="Times New Roman" panose="02020603050405020304" pitchFamily="18" charset="0"/>
              </a:rPr>
              <a:t>Apsekoto ēku pamatu 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</a:rPr>
              <a:t>un pamatnes tehniskais stāvoklis ir vērtējams kā </a:t>
            </a:r>
            <a:r>
              <a:rPr lang="lv-LV" sz="2400" u="sng" dirty="0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</a:rPr>
              <a:t>apmierinošs un atbilstošs</a:t>
            </a:r>
            <a:r>
              <a:rPr lang="lv-LV" sz="2400" dirty="0">
                <a:solidFill>
                  <a:srgbClr val="005DA1"/>
                </a:solidFill>
                <a:effectLst/>
                <a:latin typeface="+mn-lt"/>
                <a:ea typeface="Times New Roman" panose="02020603050405020304" pitchFamily="18" charset="0"/>
              </a:rPr>
              <a:t> Būvniecības likuma 9.panta “mehāniskā stiprība un stabilitāte” prasībām.</a:t>
            </a:r>
            <a:endParaRPr lang="lv-LV" sz="2400" dirty="0">
              <a:solidFill>
                <a:srgbClr val="005DA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57A24-C903-4EA0-92D6-0CD02C1AE7FF}"/>
              </a:ext>
            </a:extLst>
          </p:cNvPr>
          <p:cNvSpPr txBox="1"/>
          <p:nvPr/>
        </p:nvSpPr>
        <p:spPr>
          <a:xfrm>
            <a:off x="6876689" y="4030003"/>
            <a:ext cx="306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rgbClr val="005DA1"/>
                </a:solidFill>
              </a:rPr>
              <a:t>Pamatu bloki </a:t>
            </a:r>
            <a:r>
              <a:rPr lang="az-Cyrl-AZ" sz="1600" dirty="0">
                <a:solidFill>
                  <a:srgbClr val="005DA1"/>
                </a:solidFill>
              </a:rPr>
              <a:t>ФС-4, ФС4-8 </a:t>
            </a:r>
            <a:r>
              <a:rPr lang="lv-LV" sz="1600" dirty="0">
                <a:solidFill>
                  <a:srgbClr val="005DA1"/>
                </a:solidFill>
              </a:rPr>
              <a:t>zem nesošās mūra šķērssienas , albums 0, daļa 1, lapa K-1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5FFC1-8E8C-449C-84A5-01CFDC8CF32D}"/>
              </a:ext>
            </a:extLst>
          </p:cNvPr>
          <p:cNvSpPr txBox="1"/>
          <p:nvPr/>
        </p:nvSpPr>
        <p:spPr>
          <a:xfrm>
            <a:off x="10472738" y="5564334"/>
            <a:ext cx="2951163" cy="84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lv-LV" sz="1600" dirty="0">
                <a:solidFill>
                  <a:srgbClr val="005DA1"/>
                </a:solidFill>
              </a:rPr>
              <a:t>Pamatu bloki </a:t>
            </a:r>
            <a:r>
              <a:rPr lang="az-Cyrl-AZ" sz="1600" dirty="0">
                <a:solidFill>
                  <a:srgbClr val="005DA1"/>
                </a:solidFill>
              </a:rPr>
              <a:t>ФС-4, ФС4-8 </a:t>
            </a:r>
            <a:r>
              <a:rPr lang="lv-LV" sz="1600" dirty="0">
                <a:solidFill>
                  <a:srgbClr val="005DA1"/>
                </a:solidFill>
              </a:rPr>
              <a:t>lodžiju pārseguma balstīšanai, albums 0, daļa 1, lapa K-2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EB13E-4F5D-4E6C-91F0-FA08AA66A66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5000" contras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4330" y="217486"/>
            <a:ext cx="3282157" cy="3785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5621AE-8D9D-4C13-8241-B0F467F39857}"/>
              </a:ext>
            </a:extLst>
          </p:cNvPr>
          <p:cNvPicPr/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12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6487" y="1908175"/>
            <a:ext cx="3066040" cy="3505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7C17E3-E0AB-4692-B7B8-E44DF6C1EC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195918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jdelijke aanduiding voor dianummer 4">
            <a:extLst>
              <a:ext uri="{FF2B5EF4-FFF2-40B4-BE49-F238E27FC236}">
                <a16:creationId xmlns:a16="http://schemas.microsoft.com/office/drawing/2014/main" id="{506EC265-1754-4D38-BC52-0E6C9D6308B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CE5CC645-A2F0-4F99-8E76-5AD4A5F56826}" type="slidenum">
              <a:rPr kumimoji="0" lang="nl-NL" altLang="lv-LV" sz="1400" b="0" i="0" u="none" strike="noStrike" kern="1200" cap="none" spc="0" normalizeH="0" baseline="0" noProof="1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006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9</a:t>
            </a:fld>
            <a:endParaRPr kumimoji="0" lang="nl-NL" altLang="lv-LV" sz="1400" b="0" i="0" u="none" strike="noStrike" kern="1200" cap="none" spc="0" normalizeH="0" baseline="0" noProof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Tijdelijke aanduiding voor datum 6">
            <a:extLst>
              <a:ext uri="{FF2B5EF4-FFF2-40B4-BE49-F238E27FC236}">
                <a16:creationId xmlns:a16="http://schemas.microsoft.com/office/drawing/2014/main" id="{6574DAE2-2F03-459C-B75F-89C94EF29E3A}"/>
              </a:ext>
            </a:extLst>
          </p:cNvPr>
          <p:cNvSpPr>
            <a:spLocks noGrp="1" noChangeArrowheads="1"/>
          </p:cNvSpPr>
          <p:nvPr>
            <p:ph type="dt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lv-LV" sz="1400" b="1" i="0" u="none" strike="noStrike" kern="1200" cap="none" spc="0" normalizeH="0" baseline="0" noProof="1">
                <a:ln>
                  <a:noFill/>
                </a:ln>
                <a:solidFill>
                  <a:srgbClr val="005D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Kiwa Inspecta</a:t>
            </a:r>
            <a:endParaRPr kumimoji="0" lang="nl-NL" altLang="lv-LV" sz="1400" b="1" i="0" u="none" strike="noStrike" kern="1200" cap="none" spc="0" normalizeH="0" baseline="0" noProof="1">
              <a:ln>
                <a:noFill/>
              </a:ln>
              <a:solidFill>
                <a:srgbClr val="005DA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5B216-E240-4689-A2BF-F41911DF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6399"/>
            <a:ext cx="12271950" cy="618533"/>
          </a:xfrm>
        </p:spPr>
        <p:txBody>
          <a:bodyPr/>
          <a:lstStyle/>
          <a:p>
            <a:pPr algn="ctr"/>
            <a:r>
              <a:rPr lang="lv-LV" b="1" dirty="0">
                <a:latin typeface="+mn-lt"/>
              </a:rPr>
              <a:t>Nesošās sienas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A021-EB41-40B2-9B89-21C4826F3242}"/>
              </a:ext>
            </a:extLst>
          </p:cNvPr>
          <p:cNvSpPr txBox="1"/>
          <p:nvPr/>
        </p:nvSpPr>
        <p:spPr>
          <a:xfrm>
            <a:off x="366135" y="1024932"/>
            <a:ext cx="12613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Apsekoto ēku nesošo sienu stāvoklis vērtējams 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kā </a:t>
            </a:r>
            <a:r>
              <a:rPr lang="lv-LV" sz="2400" u="sng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apmierinošs un atbilstošs</a:t>
            </a:r>
            <a:r>
              <a:rPr lang="lv-LV" sz="2400" dirty="0">
                <a:solidFill>
                  <a:srgbClr val="005DA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Būvniecības likuma 9.panta “mehāniskā stiprība un stabilitāte” prasībām, tomēr konstatēti bojājumi  - izdrupumi, ķieģeļu destrukcija un mūra erozija, stiegrojuma atsegumi un korozija, kas attiecināmi uz būvdarbu defektiem, klimatisko apstākļu ietekmi un Projekta nepilnībām. </a:t>
            </a:r>
            <a:endParaRPr lang="lv-LV" sz="2400" dirty="0">
              <a:solidFill>
                <a:srgbClr val="005DA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8033AC-CC84-4074-8A03-3E924C267D5B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101" y="2864439"/>
            <a:ext cx="4153600" cy="380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8F2933-E1ED-4814-862D-45F43C67367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872" y="2864440"/>
            <a:ext cx="2834640" cy="3834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178E82-2C21-4A3B-BAF2-D1856BAE6E2A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"/>
          <a:stretch/>
        </p:blipFill>
        <p:spPr bwMode="auto">
          <a:xfrm>
            <a:off x="9998614" y="2901740"/>
            <a:ext cx="3042948" cy="376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A3C750-2E31-4484-B558-D9FCB277170A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1432" y="2901740"/>
            <a:ext cx="2066711" cy="379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49C1A0-2EBF-40B5-9DEA-A161EF7B9563}"/>
              </a:ext>
            </a:extLst>
          </p:cNvPr>
          <p:cNvSpPr/>
          <p:nvPr/>
        </p:nvSpPr>
        <p:spPr>
          <a:xfrm>
            <a:off x="8181474" y="4514248"/>
            <a:ext cx="327259" cy="326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B41332-13D5-451C-90EE-D7D0C347EA36}"/>
              </a:ext>
            </a:extLst>
          </p:cNvPr>
          <p:cNvCxnSpPr>
            <a:stCxn id="2" idx="3"/>
            <a:endCxn id="14" idx="1"/>
          </p:cNvCxnSpPr>
          <p:nvPr/>
        </p:nvCxnSpPr>
        <p:spPr>
          <a:xfrm>
            <a:off x="8508733" y="4677490"/>
            <a:ext cx="1489881" cy="109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9FEAB05-D388-4297-BEFD-70F37ED6FFEF}"/>
              </a:ext>
            </a:extLst>
          </p:cNvPr>
          <p:cNvSpPr/>
          <p:nvPr/>
        </p:nvSpPr>
        <p:spPr>
          <a:xfrm>
            <a:off x="9998614" y="2901740"/>
            <a:ext cx="3063914" cy="3769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64635-BC2F-45E2-A75E-CBD817BCD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SĒRIJAS 103 ĒKU IZPĒTE</a:t>
            </a:r>
          </a:p>
        </p:txBody>
      </p:sp>
    </p:spTree>
    <p:extLst>
      <p:ext uri="{BB962C8B-B14F-4D97-AF65-F5344CB8AC3E}">
        <p14:creationId xmlns:p14="http://schemas.microsoft.com/office/powerpoint/2010/main" val="517054963"/>
      </p:ext>
    </p:extLst>
  </p:cSld>
  <p:clrMapOvr>
    <a:masterClrMapping/>
  </p:clrMapOvr>
</p:sld>
</file>

<file path=ppt/theme/theme1.xml><?xml version="1.0" encoding="utf-8"?>
<a:theme xmlns:a="http://schemas.openxmlformats.org/drawingml/2006/main" name="KIWA-PPT_template_final 16-9">
  <a:themeElements>
    <a:clrScheme name="KIWA">
      <a:dk1>
        <a:sysClr val="windowText" lastClr="000000"/>
      </a:dk1>
      <a:lt1>
        <a:sysClr val="window" lastClr="FFFFFF"/>
      </a:lt1>
      <a:dk2>
        <a:srgbClr val="005DA1"/>
      </a:dk2>
      <a:lt2>
        <a:srgbClr val="FFFFFF"/>
      </a:lt2>
      <a:accent1>
        <a:srgbClr val="005DA1"/>
      </a:accent1>
      <a:accent2>
        <a:srgbClr val="00AAC5"/>
      </a:accent2>
      <a:accent3>
        <a:srgbClr val="D1111C"/>
      </a:accent3>
      <a:accent4>
        <a:srgbClr val="85A4D1"/>
      </a:accent4>
      <a:accent5>
        <a:srgbClr val="A4D6E3"/>
      </a:accent5>
      <a:accent6>
        <a:srgbClr val="E9957E"/>
      </a:accent6>
      <a:hlink>
        <a:srgbClr val="005DA1"/>
      </a:hlink>
      <a:folHlink>
        <a:srgbClr val="005DA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3600"/>
          </a:lnSpc>
          <a:defRPr sz="24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WA.potx" id="{9F4085C8-3976-45E0-ABD4-FE1BF94DCF7D}" vid="{4B8F99AE-C4F8-40A8-916B-2869A1801CA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1764</Words>
  <Application>Microsoft Office PowerPoint</Application>
  <PresentationFormat>Custom</PresentationFormat>
  <Paragraphs>248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KIWA-PPT_template_final 16-9</vt:lpstr>
      <vt:lpstr>Sērijas 103 daudzdzīvokļu dzīvojamo ēku  konstrukciju mehāniskās stiprības  un stabilitātes izpēte  </vt:lpstr>
      <vt:lpstr>Mērķis </vt:lpstr>
      <vt:lpstr>Apsekoto ēku izvietojums kartē </vt:lpstr>
      <vt:lpstr>Apsekotās ēkas</vt:lpstr>
      <vt:lpstr>Apsekošanas un izpētes gaita</vt:lpstr>
      <vt:lpstr>Apsekošanas un izpētes gaita</vt:lpstr>
      <vt:lpstr>Apsekoto ēku konstruktīvais risinājums</vt:lpstr>
      <vt:lpstr>Pamati</vt:lpstr>
      <vt:lpstr>Nesošās sienas</vt:lpstr>
      <vt:lpstr>Nesošās sienas, pārsedzes</vt:lpstr>
      <vt:lpstr>103. sērijas ēku pašnesošās sienas</vt:lpstr>
      <vt:lpstr>Vertikalitātes uzmērījumi</vt:lpstr>
      <vt:lpstr>Izpēte - mezglu atsegumi</vt:lpstr>
      <vt:lpstr>Mezglu atsegumi</vt:lpstr>
      <vt:lpstr>Paneļu betona stiprības pārbaude un saduršuvju atsegumi</vt:lpstr>
      <vt:lpstr>Šuvju hermetizācija</vt:lpstr>
      <vt:lpstr>Hidroizolācija</vt:lpstr>
      <vt:lpstr>Siltumizolācija</vt:lpstr>
      <vt:lpstr>Siltumizolācija</vt:lpstr>
      <vt:lpstr>Pārsegumi</vt:lpstr>
      <vt:lpstr>Jumta nesošā konstrukcija</vt:lpstr>
      <vt:lpstr>Jumta elementu raksturīgākie bojājumi</vt:lpstr>
      <vt:lpstr>Lodžijas, lieveņi, jumtiņi</vt:lpstr>
      <vt:lpstr>Lodžijas, lieveņi, jumtiņi</vt:lpstr>
      <vt:lpstr>Ailu aizpildījums</vt:lpstr>
      <vt:lpstr>Nesošo konstrukciju un mezglu stiprības pārbaude, nestspējas aprēķins un novērtējums</vt:lpstr>
      <vt:lpstr>Nesošo konstrukciju un mezglu konstruktīvie risinājumi</vt:lpstr>
      <vt:lpstr>Nesošo konstrukciju un mezglu  konstruktīvie risinājumi</vt:lpstr>
      <vt:lpstr>Nesošo konstrukciju un mezglu  konstruktīvie risinājumi</vt:lpstr>
      <vt:lpstr>Informatīvais materiāls sērijas 103 ēku nesošo konstrukciju padziļinātas tehniskās apsekošanas veikšanai</vt:lpstr>
      <vt:lpstr>Priekšlikumi sērijas 103 ēku  nesošo konstrukciju un mezglu ekspluatācijas termiņiem un uzturēšanai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467A sērijas daudzdzīvokļu dzīvojamo ēku  konstrukciju mehāniskās stiprības  un stabilitātes izpēte  un tipveida risinājumu sagatavošana </dc:title>
  <dc:creator>A/S Inspecta latvia</dc:creator>
  <cp:lastModifiedBy>Elvijs Kalnkambers</cp:lastModifiedBy>
  <cp:revision>106</cp:revision>
  <cp:lastPrinted>2021-11-30T19:01:26Z</cp:lastPrinted>
  <dcterms:created xsi:type="dcterms:W3CDTF">2020-12-17T12:55:23Z</dcterms:created>
  <dcterms:modified xsi:type="dcterms:W3CDTF">2022-01-26T13:41:03Z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e46f04-1151-4928-a464-2b4d83efefbb_Enabled">
    <vt:lpwstr>true</vt:lpwstr>
  </property>
  <property fmtid="{D5CDD505-2E9C-101B-9397-08002B2CF9AE}" pid="3" name="MSIP_Label_55e46f04-1151-4928-a464-2b4d83efefbb_SetDate">
    <vt:lpwstr>2021-11-28T15:24:09Z</vt:lpwstr>
  </property>
  <property fmtid="{D5CDD505-2E9C-101B-9397-08002B2CF9AE}" pid="4" name="MSIP_Label_55e46f04-1151-4928-a464-2b4d83efefbb_Method">
    <vt:lpwstr>Standard</vt:lpwstr>
  </property>
  <property fmtid="{D5CDD505-2E9C-101B-9397-08002B2CF9AE}" pid="5" name="MSIP_Label_55e46f04-1151-4928-a464-2b4d83efefbb_Name">
    <vt:lpwstr>General Information</vt:lpwstr>
  </property>
  <property fmtid="{D5CDD505-2E9C-101B-9397-08002B2CF9AE}" pid="6" name="MSIP_Label_55e46f04-1151-4928-a464-2b4d83efefbb_SiteId">
    <vt:lpwstr>52d58be5-69b4-421b-836e-b92dbe0b067d</vt:lpwstr>
  </property>
  <property fmtid="{D5CDD505-2E9C-101B-9397-08002B2CF9AE}" pid="7" name="MSIP_Label_55e46f04-1151-4928-a464-2b4d83efefbb_ActionId">
    <vt:lpwstr>f9bb1b43-1f9d-49f4-b45f-db7c33624cf8</vt:lpwstr>
  </property>
  <property fmtid="{D5CDD505-2E9C-101B-9397-08002B2CF9AE}" pid="8" name="MSIP_Label_55e46f04-1151-4928-a464-2b4d83efefbb_ContentBits">
    <vt:lpwstr>0</vt:lpwstr>
  </property>
</Properties>
</file>